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70" r:id="rId5"/>
    <p:sldId id="272" r:id="rId6"/>
    <p:sldId id="266" r:id="rId7"/>
    <p:sldId id="282" r:id="rId8"/>
    <p:sldId id="28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66FF"/>
    <a:srgbClr val="99FF99"/>
    <a:srgbClr val="CCFF66"/>
    <a:srgbClr val="CCCCFF"/>
    <a:srgbClr val="FFFF99"/>
    <a:srgbClr val="66FF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56" autoAdjust="0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712C76-DDF5-461C-8263-62B75A4E8D02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ACF638-C5DE-467B-86ED-0CFED98E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562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CB7D48-36E6-4127-A47A-3B9676A0769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5EC2-8713-4123-925F-971D27809B62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45717-B33D-44DF-B801-8DE885BBB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EB4A-CE87-42A6-9E5A-8E47ECF44945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35B8A-1ECE-4FD6-A61A-D696EE20D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CC2B1-8776-4FD0-A985-C32D32239B8A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55DB8-E15D-42CD-8070-34459485B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4F57B-91B1-4648-94C6-6A5AA4658735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DC182-4537-402B-AF1B-BB18F2B92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107C-0093-403E-A561-4DADF9F5FBA2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CD237-0395-4204-94AF-7EF06E3B4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937D-3FEF-4E18-A39B-8C8285AA7214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97A2-0775-4650-BE5B-E3B48F635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E86C6-7F86-4D3C-B9E2-7705BA14EA6B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73F67-E8C5-46DC-9779-D32DE3849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ED4CD-C8E0-41B8-ABF2-E38C54030E2D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E4BC-82DC-4BAE-A556-C927328ED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A0FE-C066-435C-95DB-E618FF0F8CD4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824FC-69FF-4C67-9D8E-BB054CE9E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19D43-12E7-4FC1-9169-64F91BD078A4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7CD52-B3CA-4274-88C3-FEF807ED4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B405-E6F5-4F97-9711-FE391AFD6AE9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D152A-0DD5-4347-ADA8-D157B4E62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A11E7D-32EC-4965-B487-695ED0B03F1D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B9F47A-D421-492C-948E-AEA581B5E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4608512"/>
          </a:xfrm>
        </p:spPr>
        <p:txBody>
          <a:bodyPr/>
          <a:lstStyle/>
          <a:p>
            <a:r>
              <a:rPr lang="ru-RU" b="1" smtClean="0"/>
              <a:t>ЖИЗНЕСТОЙКОСТЬ И АДАПТИВНОСТЬ: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ЧТО ПРИДАЕТ СИЛЫ ДЕТЯМ И МОЛОДЕЖИ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362950" cy="5865813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mtClean="0"/>
              <a:t>Американский психолог </a:t>
            </a:r>
            <a:r>
              <a:rPr lang="x-none" b="1" smtClean="0"/>
              <a:t>Сальвадоре Мадди</a:t>
            </a:r>
            <a:r>
              <a:rPr lang="x-none" smtClean="0"/>
              <a:t>  ввел понятие </a:t>
            </a:r>
            <a:r>
              <a:rPr lang="x-none" b="1" i="1" smtClean="0"/>
              <a:t>"hardiness</a:t>
            </a:r>
            <a:r>
              <a:rPr lang="x-none" b="1" smtClean="0"/>
              <a:t>"</a:t>
            </a:r>
            <a:r>
              <a:rPr lang="x-none" smtClean="0"/>
              <a:t> - выносливость, крепость, здоровье, устойчивость, смелость, отвага, неустрашимость, дерзкость, наглость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0"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b="1" smtClean="0"/>
              <a:t>Жизнестойкость характеризует меру способности личности выдерживать стрессовую ситуацию, сохраняя внутреннюю сбалансированность и не снижая успешности деятельности</a:t>
            </a:r>
            <a:r>
              <a:rPr lang="ru-RU" b="1" dirty="0" smtClean="0"/>
              <a:t>     </a:t>
            </a:r>
            <a:r>
              <a:rPr lang="x-none" i="1" smtClean="0"/>
              <a:t>(Д. А. Леонтьев).</a:t>
            </a: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2551" name="Group 23"/>
          <p:cNvGraphicFramePr>
            <a:graphicFrameLocks noGrp="1"/>
          </p:cNvGraphicFramePr>
          <p:nvPr>
            <p:ph idx="1"/>
          </p:nvPr>
        </p:nvGraphicFramePr>
        <p:xfrm>
          <a:off x="457200" y="539750"/>
          <a:ext cx="8229600" cy="579913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КОМПОНЕНТЫ ЖИЗНЕСТОЙКОСТИ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ХАРАКТЕРИСТИКА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Вовлеченность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commitment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убежденность человека в том, что вовлеченность в происходящее дает максимальный шанс найти нечто стоящее и интересное для личности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6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Контроль (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control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убежденность человека  в том, что борьба позволяет повлиять на результат происходящего, пусть даже это влияние не абсолютно и успех не гарантирован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9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Принятие риска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challenge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убежденность человека в том, что все то, что с ним случается, способствует его развитию за счет знаний, извлекаемых из опыта, — неважно, позитивного или негативного.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ru-RU" sz="3100" b="1" u="sng" smtClean="0"/>
              <a:t>Продуктивные и непродуктивные </a:t>
            </a:r>
            <a:br>
              <a:rPr lang="ru-RU" sz="3100" b="1" u="sng" smtClean="0"/>
            </a:br>
            <a:r>
              <a:rPr lang="ru-RU" sz="3100" b="1" u="sng" smtClean="0"/>
              <a:t>копинг-стратегии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	</a:t>
            </a:r>
            <a:r>
              <a:rPr lang="ru-RU" b="1" i="1" u="sng" dirty="0" smtClean="0"/>
              <a:t>продуктивные</a:t>
            </a:r>
            <a:r>
              <a:rPr lang="ru-RU" i="1" dirty="0" smtClean="0"/>
              <a:t>,</a:t>
            </a:r>
            <a:r>
              <a:rPr lang="ru-RU" dirty="0" smtClean="0"/>
              <a:t> использование которых ведет к позитивному разрешению сложной ситуации (</a:t>
            </a:r>
            <a:r>
              <a:rPr lang="ru-RU" i="1" dirty="0" smtClean="0"/>
              <a:t>самоконтроль, ответственность, поиск социальной поддержки, планирование, переоценку ситуации);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	</a:t>
            </a:r>
            <a:r>
              <a:rPr lang="ru-RU" b="1" i="1" u="sng" dirty="0" smtClean="0"/>
              <a:t>непродуктивные</a:t>
            </a:r>
            <a:r>
              <a:rPr lang="ru-RU" dirty="0" smtClean="0"/>
              <a:t>, применение которых не ведет к успешному разрешению сложной ситуации </a:t>
            </a:r>
            <a:r>
              <a:rPr lang="ru-RU" i="1" dirty="0" smtClean="0"/>
              <a:t>(конфронтация, </a:t>
            </a:r>
            <a:r>
              <a:rPr lang="ru-RU" i="1" dirty="0" err="1" smtClean="0"/>
              <a:t>дистанцирование</a:t>
            </a:r>
            <a:r>
              <a:rPr lang="ru-RU" i="1" dirty="0" smtClean="0"/>
              <a:t>, бегство).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u="sng" smtClean="0"/>
              <a:t>Системный подход </a:t>
            </a:r>
            <a:br>
              <a:rPr lang="ru-RU" sz="3200" b="1" i="1" u="sng" smtClean="0"/>
            </a:br>
            <a:r>
              <a:rPr lang="ru-RU" sz="3200" b="1" i="1" u="sng" smtClean="0"/>
              <a:t>в изучении психики человека</a:t>
            </a:r>
            <a:endParaRPr lang="ru-RU" sz="3200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1600" b="1" smtClean="0"/>
              <a:t>Таблица . Структура жизнестойкости как интегральной характеристики индивидуальности</a:t>
            </a:r>
          </a:p>
          <a:p>
            <a:pPr>
              <a:buFont typeface="Arial" charset="0"/>
              <a:buNone/>
            </a:pPr>
            <a:endParaRPr lang="ru-RU" sz="16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188" y="2060575"/>
          <a:ext cx="7992888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1818202"/>
                <a:gridCol w="19982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ПСИХИКИ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Психологические составляющие жизнестойкости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проявления жизнестойкости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Феномены, противоположные жизнестойкости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ПСИХОФИЗИОЛОГИЧЕСКИЙ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Темпераментальные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характеристики (скорость переработки информации, эмоциональная устойчивость, уравновешенность, экстраверсия), проявление физиологических реакций стресса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Оптимальность реакций в ситуации стресса; способность и готовность выдерживать стрессовые ситуации, сохраняя внутреннюю сбалансированность и не снижая успешность деятельности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Состояние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дистресса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невроз, психосоматические или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аддиктивные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расстройства (алкоголизм, наркомания), суицидальное состояние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СОЦИАЛЬНО-ПСИХОЛОГИЧЕСКИЙ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навыки, освоенные эффективные модели поведения,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копинг-стратегии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стили мышления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Адаптация к социуму, эффективная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саморегуляция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самореализация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Неадаптированность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зависимость поведения. Выученная беспомощность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ЛИЧНОСТНО-СМЫСЛОВОЙ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Ценностно-смысловой компонент, мотивационный, волевой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Позитивное мироощущение, повышение качества жизни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мотивации и воли к жизни, «смысловой вакуум»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Психологическое содержание жизнестойкости личности педагогов</a:t>
            </a:r>
            <a:endParaRPr lang="ru-RU" sz="3200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i="1" dirty="0" smtClean="0"/>
              <a:t>- стремление к саморазвитию; </a:t>
            </a:r>
            <a:endParaRPr lang="ru-RU" i="1" dirty="0" smtClean="0"/>
          </a:p>
          <a:p>
            <a:pPr>
              <a:buFont typeface="Arial" charset="0"/>
              <a:buNone/>
            </a:pPr>
            <a:r>
              <a:rPr lang="ru-RU" b="1" i="1" dirty="0" smtClean="0"/>
              <a:t>- развитые волевые качества; </a:t>
            </a:r>
            <a:endParaRPr lang="ru-RU" i="1" dirty="0" smtClean="0"/>
          </a:p>
          <a:p>
            <a:pPr>
              <a:buFont typeface="Arial" charset="0"/>
              <a:buNone/>
            </a:pPr>
            <a:r>
              <a:rPr lang="ru-RU" b="1" i="1" dirty="0" smtClean="0"/>
              <a:t>- высокий уровень социальной компетентности; </a:t>
            </a:r>
            <a:endParaRPr lang="ru-RU" i="1" dirty="0" smtClean="0"/>
          </a:p>
          <a:p>
            <a:pPr>
              <a:buFont typeface="Arial" charset="0"/>
              <a:buNone/>
            </a:pPr>
            <a:r>
              <a:rPr lang="ru-RU" b="1" i="1" dirty="0" smtClean="0"/>
              <a:t>- навыки </a:t>
            </a:r>
            <a:r>
              <a:rPr lang="ru-RU" b="1" i="1" dirty="0" err="1" smtClean="0"/>
              <a:t>целеполагания</a:t>
            </a:r>
            <a:r>
              <a:rPr lang="ru-RU" b="1" i="1" dirty="0" smtClean="0"/>
              <a:t> и </a:t>
            </a:r>
            <a:r>
              <a:rPr lang="ru-RU" b="1" i="1" dirty="0" err="1" smtClean="0"/>
              <a:t>целедостижения</a:t>
            </a:r>
            <a:r>
              <a:rPr lang="ru-RU" b="1" i="1" dirty="0" smtClean="0"/>
              <a:t>; </a:t>
            </a:r>
            <a:endParaRPr lang="ru-RU" i="1" dirty="0" smtClean="0"/>
          </a:p>
          <a:p>
            <a:pPr>
              <a:buFont typeface="Arial" charset="0"/>
              <a:buNone/>
            </a:pPr>
            <a:r>
              <a:rPr lang="ru-RU" b="1" i="1" dirty="0" smtClean="0"/>
              <a:t>- развитые коммуникативные и рефлексивные способности; </a:t>
            </a:r>
            <a:endParaRPr lang="ru-RU" i="1" dirty="0" smtClean="0"/>
          </a:p>
          <a:p>
            <a:pPr>
              <a:buFont typeface="Arial" charset="0"/>
              <a:buNone/>
            </a:pPr>
            <a:r>
              <a:rPr lang="ru-RU" b="1" i="1" dirty="0" smtClean="0"/>
              <a:t>-высокий уровень самоконтроля. </a:t>
            </a:r>
            <a:endParaRPr lang="ru-RU" i="1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sz="3200" b="1" u="sng" smtClean="0">
                <a:latin typeface="Arial" charset="0"/>
              </a:rPr>
              <a:t>Феномен жизнестойкости </a:t>
            </a:r>
            <a:br>
              <a:rPr lang="ru-RU" sz="3200" b="1" u="sng" smtClean="0">
                <a:latin typeface="Arial" charset="0"/>
              </a:rPr>
            </a:br>
            <a:r>
              <a:rPr lang="ru-RU" sz="3200" b="1" u="sng" smtClean="0">
                <a:latin typeface="Arial" charset="0"/>
              </a:rPr>
              <a:t>с точки зрения молодых людей</a:t>
            </a:r>
            <a:endParaRPr lang="ru-RU" sz="3200" smtClean="0"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1. Что такое жизнестойкость? Ваша точка зрения.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2. Нужна ли человеку жизнестойкость?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3. Есть ли у вас жизнестойкость? Оцените её уровень по десятибалльной шкале.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4. Какие ситуации вы пережили в жизни, где помогла жизнестойкость?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5. Кто вам помог выйти из трудной ситуации?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 rtlCol="0">
            <a:noAutofit/>
          </a:bodyPr>
          <a:lstStyle/>
          <a:p>
            <a:pPr indent="34290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/>
              <a:t>КАК РАЗВИТЬ В СЕБЕ ЖИЗНЕСТОЙКОСТЬ</a:t>
            </a:r>
            <a:endParaRPr lang="ru-RU" sz="2000" dirty="0" smtClean="0"/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/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/>
              <a:t>Жизнестойкость – это не столько </a:t>
            </a:r>
            <a:r>
              <a:rPr lang="ru-RU" sz="1400" b="1" u="sng" dirty="0" smtClean="0"/>
              <a:t>физическая выносливость</a:t>
            </a:r>
            <a:r>
              <a:rPr lang="ru-RU" sz="1400" b="1" dirty="0" smtClean="0"/>
              <a:t> человека, сколько </a:t>
            </a:r>
            <a:r>
              <a:rPr lang="ru-RU" sz="1400" b="1" u="sng" dirty="0" smtClean="0"/>
              <a:t>нравственная категория</a:t>
            </a:r>
            <a:r>
              <a:rPr lang="ru-RU" sz="1400" b="1" dirty="0" smtClean="0"/>
              <a:t>, определяющая способ взаимодействия человека с миром. </a:t>
            </a:r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/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/>
              <a:t>Жизнестойкость лучше всего </a:t>
            </a:r>
            <a:r>
              <a:rPr lang="ru-RU" sz="1400" b="1" u="sng" dirty="0" smtClean="0"/>
              <a:t>воспитывать с детства</a:t>
            </a:r>
            <a:r>
              <a:rPr lang="ru-RU" sz="1400" b="1" dirty="0" smtClean="0"/>
              <a:t>; но и </a:t>
            </a:r>
            <a:r>
              <a:rPr lang="ru-RU" sz="1400" b="1" u="sng" dirty="0" smtClean="0"/>
              <a:t>в зрелом возрасте</a:t>
            </a:r>
            <a:r>
              <a:rPr lang="ru-RU" sz="1400" b="1" dirty="0" smtClean="0"/>
              <a:t> это возможно.</a:t>
            </a:r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/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u="sng" dirty="0" smtClean="0"/>
              <a:t>Семейное воспитание</a:t>
            </a:r>
            <a:r>
              <a:rPr lang="ru-RU" sz="1400" b="1" dirty="0" smtClean="0"/>
              <a:t>. Приучая детей самостоятельно принимать решения, не бояться ошибок, но бояться бездействия – родители воспитывают в них жизнестойкость.</a:t>
            </a:r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/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u="sng" dirty="0" smtClean="0"/>
              <a:t>Обучение</a:t>
            </a:r>
            <a:r>
              <a:rPr lang="ru-RU" sz="1400" b="1" dirty="0" smtClean="0"/>
              <a:t>. Жизнестойкость предполагает глубокое понимание жизненных процессов; без серьезной базы знаний это не представляется возможным.</a:t>
            </a:r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/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u="sng" dirty="0" smtClean="0"/>
              <a:t>Оптимистичный взгляд на жизнь</a:t>
            </a:r>
            <a:r>
              <a:rPr lang="ru-RU" sz="1400" b="1" dirty="0" smtClean="0"/>
              <a:t>. Стараясь в любой ситуации находить плюсы, не впадая в уныние и отчаяние, человек воспитывает в себе жизнестойкость.</a:t>
            </a:r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/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u="sng" dirty="0" smtClean="0"/>
              <a:t>Благотворительность</a:t>
            </a:r>
            <a:r>
              <a:rPr lang="ru-RU" sz="1400" b="1" dirty="0" smtClean="0"/>
              <a:t>. Помогая людям, которые попали сложные жизненные ситуации, человек начинает более осознавать собственные возможности, а значит, становится более жизнестойким. </a:t>
            </a:r>
            <a:endParaRPr lang="ru-RU" sz="1400" b="1" smtClean="0"/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/>
          </a:p>
          <a:p>
            <a:pPr indent="3429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u="sng" dirty="0" smtClean="0"/>
              <a:t>Самосовершенствование</a:t>
            </a:r>
            <a:r>
              <a:rPr lang="ru-RU" sz="1400" b="1" dirty="0" smtClean="0"/>
              <a:t>. Избавляясь от слабости, уныния, безынициативности, человек воспитывает в себе жизнестойкость.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523</Words>
  <Application>Microsoft Office PowerPoint</Application>
  <PresentationFormat>Экран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ЖИЗНЕСТОЙКОСТЬ И АДАПТИВНОСТЬ: ЧТО ПРИДАЕТ СИЛЫ ДЕТЯМ И МОЛОДЕЖИ </vt:lpstr>
      <vt:lpstr>Презентация PowerPoint</vt:lpstr>
      <vt:lpstr>Презентация PowerPoint</vt:lpstr>
      <vt:lpstr>Продуктивные и непродуктивные  копинг-стратегии  </vt:lpstr>
      <vt:lpstr>Системный подход  в изучении психики человека</vt:lpstr>
      <vt:lpstr>Психологическое содержание жизнестойкости личности педагогов</vt:lpstr>
      <vt:lpstr>Феномен жизнестойкости  с точки зрения молодых людей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ЖИЗНЕСТОЙКОСТЬ И АДАПТИВНОСТЬ: ЧТО ПРИДАЕТ СИЛЫ ДЕТЯМ И МОЛОДЕЖИ</dc:title>
  <dc:creator>пользователь</dc:creator>
  <cp:lastModifiedBy>Admin</cp:lastModifiedBy>
  <cp:revision>25</cp:revision>
  <dcterms:created xsi:type="dcterms:W3CDTF">2015-08-20T11:51:02Z</dcterms:created>
  <dcterms:modified xsi:type="dcterms:W3CDTF">2016-11-25T19:32:06Z</dcterms:modified>
</cp:coreProperties>
</file>