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73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260C87-D4DC-4F98-8951-7FBD9FBD0FD8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ADF4E1-C299-4AE4-A84C-EBAA03707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1205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1"/>
            <a:ext cx="8572559" cy="58579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186502" cy="3500462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Тема урока: </a:t>
            </a:r>
            <a:b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                        Вышивка в технике</a:t>
            </a:r>
            <a:b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                    </a:t>
            </a:r>
            <a:b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« Мережка»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6286520"/>
            <a:ext cx="4671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ГУО « Гимназия №1 г. Горки» </a:t>
            </a:r>
            <a:r>
              <a:rPr lang="ru-RU" sz="1050" dirty="0" err="1" smtClean="0"/>
              <a:t>Шамашова</a:t>
            </a:r>
            <a:r>
              <a:rPr lang="ru-RU" sz="1050" dirty="0" smtClean="0"/>
              <a:t> Елена Александровна</a:t>
            </a:r>
            <a:endParaRPr lang="ru-RU" sz="105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183880" cy="157163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Выполнение </a:t>
            </a:r>
            <a:r>
              <a:rPr lang="ru-RU" dirty="0" err="1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гладьевого</a:t>
            </a:r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валика</a:t>
            </a:r>
            <a:b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 descr="247291d6be49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0971" t="48591" r="70945" b="35437"/>
          <a:stretch>
            <a:fillRect/>
          </a:stretch>
        </p:blipFill>
        <p:spPr>
          <a:xfrm>
            <a:off x="2643174" y="3929066"/>
            <a:ext cx="4143375" cy="2286000"/>
          </a:xfrm>
          <a:prstGeom prst="snipRoundRect">
            <a:avLst>
              <a:gd name="adj1" fmla="val 1040"/>
              <a:gd name="adj2" fmla="val 0"/>
            </a:avLst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627941" cy="226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115196" cy="13573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Мережка « Кисточка»</a:t>
            </a:r>
            <a:b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d12db6c1cf0d.jpg"/>
          <p:cNvPicPr>
            <a:picLocks noChangeAspect="1"/>
          </p:cNvPicPr>
          <p:nvPr/>
        </p:nvPicPr>
        <p:blipFill>
          <a:blip r:embed="rId2"/>
          <a:srcRect l="5894" t="12500" r="5894" b="73817"/>
          <a:stretch>
            <a:fillRect/>
          </a:stretch>
        </p:blipFill>
        <p:spPr>
          <a:xfrm>
            <a:off x="857224" y="3714752"/>
            <a:ext cx="7643866" cy="2096802"/>
          </a:xfrm>
          <a:prstGeom prst="rect">
            <a:avLst/>
          </a:prstGeom>
        </p:spPr>
      </p:pic>
      <p:pic>
        <p:nvPicPr>
          <p:cNvPr id="4" name="Рисунок 3" descr="63a64dfc93cb.jpg"/>
          <p:cNvPicPr>
            <a:picLocks noChangeAspect="1"/>
          </p:cNvPicPr>
          <p:nvPr/>
        </p:nvPicPr>
        <p:blipFill>
          <a:blip r:embed="rId3"/>
          <a:srcRect l="37971" t="42709" r="4558" b="44716"/>
          <a:stretch>
            <a:fillRect/>
          </a:stretch>
        </p:blipFill>
        <p:spPr>
          <a:xfrm>
            <a:off x="857224" y="1500174"/>
            <a:ext cx="7572428" cy="2143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107157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Мережка « Столбик»</a:t>
            </a: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 descr="d12db6c1cf0d.jpg"/>
          <p:cNvPicPr>
            <a:picLocks noChangeAspect="1"/>
          </p:cNvPicPr>
          <p:nvPr/>
        </p:nvPicPr>
        <p:blipFill>
          <a:blip r:embed="rId2"/>
          <a:srcRect l="8567" t="46875" r="48663" b="26041"/>
          <a:stretch>
            <a:fillRect/>
          </a:stretch>
        </p:blipFill>
        <p:spPr>
          <a:xfrm>
            <a:off x="785786" y="2000240"/>
            <a:ext cx="3286148" cy="3571900"/>
          </a:xfrm>
          <a:prstGeom prst="rect">
            <a:avLst/>
          </a:prstGeom>
        </p:spPr>
      </p:pic>
      <p:pic>
        <p:nvPicPr>
          <p:cNvPr id="8" name="Рисунок 7" descr="d12db6c1cf0d.jpg"/>
          <p:cNvPicPr>
            <a:picLocks noChangeAspect="1"/>
          </p:cNvPicPr>
          <p:nvPr/>
        </p:nvPicPr>
        <p:blipFill>
          <a:blip r:embed="rId2"/>
          <a:srcRect l="51337" t="46875" r="7344" b="32291"/>
          <a:stretch>
            <a:fillRect/>
          </a:stretch>
        </p:blipFill>
        <p:spPr>
          <a:xfrm>
            <a:off x="4214810" y="2000240"/>
            <a:ext cx="4071966" cy="2071702"/>
          </a:xfrm>
          <a:prstGeom prst="rect">
            <a:avLst/>
          </a:prstGeom>
        </p:spPr>
      </p:pic>
      <p:pic>
        <p:nvPicPr>
          <p:cNvPr id="9" name="Рисунок 8" descr="d12db6c1cf0d.jpg"/>
          <p:cNvPicPr>
            <a:picLocks noChangeAspect="1"/>
          </p:cNvPicPr>
          <p:nvPr/>
        </p:nvPicPr>
        <p:blipFill>
          <a:blip r:embed="rId2"/>
          <a:srcRect l="51337" t="73958" r="5894" b="12500"/>
          <a:stretch>
            <a:fillRect/>
          </a:stretch>
        </p:blipFill>
        <p:spPr>
          <a:xfrm>
            <a:off x="4286248" y="4357694"/>
            <a:ext cx="4000528" cy="15001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258072" cy="642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Мережка « </a:t>
            </a:r>
            <a:r>
              <a:rPr lang="ru-RU" dirty="0" err="1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Раскал</a:t>
            </a:r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 descr="673194d6fc66.jpg"/>
          <p:cNvPicPr>
            <a:picLocks noChangeAspect="1"/>
          </p:cNvPicPr>
          <p:nvPr/>
        </p:nvPicPr>
        <p:blipFill>
          <a:blip r:embed="rId2"/>
          <a:srcRect l="9903" t="15624" r="47327" b="65626"/>
          <a:stretch>
            <a:fillRect/>
          </a:stretch>
        </p:blipFill>
        <p:spPr>
          <a:xfrm>
            <a:off x="571472" y="1714488"/>
            <a:ext cx="3349648" cy="1928826"/>
          </a:xfrm>
          <a:prstGeom prst="rect">
            <a:avLst/>
          </a:prstGeom>
        </p:spPr>
      </p:pic>
      <p:pic>
        <p:nvPicPr>
          <p:cNvPr id="4" name="Рисунок 3" descr="673194d6fc66.jpg"/>
          <p:cNvPicPr>
            <a:picLocks noChangeAspect="1"/>
          </p:cNvPicPr>
          <p:nvPr/>
        </p:nvPicPr>
        <p:blipFill>
          <a:blip r:embed="rId2"/>
          <a:srcRect l="51337" t="15625" r="5894" b="65625"/>
          <a:stretch>
            <a:fillRect/>
          </a:stretch>
        </p:blipFill>
        <p:spPr>
          <a:xfrm>
            <a:off x="4254498" y="1714488"/>
            <a:ext cx="4389468" cy="1928826"/>
          </a:xfrm>
          <a:prstGeom prst="rect">
            <a:avLst/>
          </a:prstGeom>
        </p:spPr>
      </p:pic>
      <p:pic>
        <p:nvPicPr>
          <p:cNvPr id="5" name="Рисунок 4" descr="673194d6fc66.jpg"/>
          <p:cNvPicPr>
            <a:picLocks noChangeAspect="1"/>
          </p:cNvPicPr>
          <p:nvPr/>
        </p:nvPicPr>
        <p:blipFill>
          <a:blip r:embed="rId2"/>
          <a:srcRect l="9903" t="43750" r="47327" b="36458"/>
          <a:stretch>
            <a:fillRect/>
          </a:stretch>
        </p:blipFill>
        <p:spPr>
          <a:xfrm>
            <a:off x="500034" y="3786190"/>
            <a:ext cx="3583180" cy="2143140"/>
          </a:xfrm>
          <a:prstGeom prst="rect">
            <a:avLst/>
          </a:prstGeom>
        </p:spPr>
      </p:pic>
      <p:pic>
        <p:nvPicPr>
          <p:cNvPr id="6" name="Рисунок 5" descr="673194d6fc66.jpg"/>
          <p:cNvPicPr>
            <a:picLocks noChangeAspect="1"/>
          </p:cNvPicPr>
          <p:nvPr/>
        </p:nvPicPr>
        <p:blipFill>
          <a:blip r:embed="rId2"/>
          <a:srcRect l="53374" t="48463" r="5959" b="37329"/>
          <a:stretch>
            <a:fillRect/>
          </a:stretch>
        </p:blipFill>
        <p:spPr>
          <a:xfrm>
            <a:off x="4357686" y="3714752"/>
            <a:ext cx="4302766" cy="22145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6900882" cy="642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Мережка « Снопик»</a:t>
            </a: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 descr="98c30dba9bcc.jpg"/>
          <p:cNvPicPr>
            <a:picLocks noChangeAspect="1"/>
          </p:cNvPicPr>
          <p:nvPr/>
        </p:nvPicPr>
        <p:blipFill>
          <a:blip r:embed="rId2"/>
          <a:srcRect l="7230" t="19791" r="9903" b="62500"/>
          <a:stretch>
            <a:fillRect/>
          </a:stretch>
        </p:blipFill>
        <p:spPr>
          <a:xfrm>
            <a:off x="571472" y="1428736"/>
            <a:ext cx="8001056" cy="1357322"/>
          </a:xfrm>
          <a:prstGeom prst="rect">
            <a:avLst/>
          </a:prstGeom>
        </p:spPr>
      </p:pic>
      <p:pic>
        <p:nvPicPr>
          <p:cNvPr id="4" name="Рисунок 3" descr="98c30dba9bcc.jpg"/>
          <p:cNvPicPr>
            <a:picLocks noChangeAspect="1"/>
          </p:cNvPicPr>
          <p:nvPr/>
        </p:nvPicPr>
        <p:blipFill>
          <a:blip r:embed="rId2"/>
          <a:srcRect l="7230" t="42708" r="9903" b="38542"/>
          <a:stretch>
            <a:fillRect/>
          </a:stretch>
        </p:blipFill>
        <p:spPr>
          <a:xfrm>
            <a:off x="571472" y="2928934"/>
            <a:ext cx="8001056" cy="1428760"/>
          </a:xfrm>
          <a:prstGeom prst="rect">
            <a:avLst/>
          </a:prstGeom>
        </p:spPr>
      </p:pic>
      <p:pic>
        <p:nvPicPr>
          <p:cNvPr id="5" name="Рисунок 4" descr="98c30dba9bcc.jpg"/>
          <p:cNvPicPr>
            <a:picLocks noChangeAspect="1"/>
          </p:cNvPicPr>
          <p:nvPr/>
        </p:nvPicPr>
        <p:blipFill>
          <a:blip r:embed="rId2"/>
          <a:srcRect l="5894" t="66667" r="11240" b="16666"/>
          <a:stretch>
            <a:fillRect/>
          </a:stretch>
        </p:blipFill>
        <p:spPr>
          <a:xfrm>
            <a:off x="571472" y="4429132"/>
            <a:ext cx="8001056" cy="1714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898128" cy="50006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Мережка «Перевив»</a:t>
            </a: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 descr="7c90108e5bff.jpg"/>
          <p:cNvPicPr>
            <a:picLocks noChangeAspect="1"/>
          </p:cNvPicPr>
          <p:nvPr/>
        </p:nvPicPr>
        <p:blipFill>
          <a:blip r:embed="rId2"/>
          <a:srcRect l="8567" t="14583" r="7230" b="61458"/>
          <a:stretch>
            <a:fillRect/>
          </a:stretch>
        </p:blipFill>
        <p:spPr>
          <a:xfrm>
            <a:off x="857224" y="1214422"/>
            <a:ext cx="7643866" cy="1643074"/>
          </a:xfrm>
          <a:prstGeom prst="rect">
            <a:avLst/>
          </a:prstGeom>
        </p:spPr>
      </p:pic>
      <p:pic>
        <p:nvPicPr>
          <p:cNvPr id="4" name="Рисунок 3" descr="7c90108e5bff.jpg"/>
          <p:cNvPicPr>
            <a:picLocks noChangeAspect="1"/>
          </p:cNvPicPr>
          <p:nvPr/>
        </p:nvPicPr>
        <p:blipFill>
          <a:blip r:embed="rId2"/>
          <a:srcRect l="8567" t="45833" r="8567" b="37500"/>
          <a:stretch>
            <a:fillRect/>
          </a:stretch>
        </p:blipFill>
        <p:spPr>
          <a:xfrm>
            <a:off x="785786" y="3000372"/>
            <a:ext cx="7715304" cy="1285884"/>
          </a:xfrm>
          <a:prstGeom prst="rect">
            <a:avLst/>
          </a:prstGeom>
        </p:spPr>
      </p:pic>
      <p:pic>
        <p:nvPicPr>
          <p:cNvPr id="5" name="Рисунок 4" descr="7c90108e5bff.jpg"/>
          <p:cNvPicPr>
            <a:picLocks noChangeAspect="1"/>
          </p:cNvPicPr>
          <p:nvPr/>
        </p:nvPicPr>
        <p:blipFill>
          <a:blip r:embed="rId2"/>
          <a:srcRect l="7230" t="71875" r="8567" b="12500"/>
          <a:stretch>
            <a:fillRect/>
          </a:stretch>
        </p:blipFill>
        <p:spPr>
          <a:xfrm>
            <a:off x="857224" y="4429132"/>
            <a:ext cx="7715304" cy="14287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a2de21a479.jpg"/>
          <p:cNvPicPr>
            <a:picLocks noChangeAspect="1"/>
          </p:cNvPicPr>
          <p:nvPr/>
        </p:nvPicPr>
        <p:blipFill>
          <a:blip r:embed="rId2"/>
          <a:srcRect l="58019" t="2083" r="5894" b="2083"/>
          <a:stretch>
            <a:fillRect/>
          </a:stretch>
        </p:blipFill>
        <p:spPr>
          <a:xfrm rot="15752740">
            <a:off x="3704934" y="1382569"/>
            <a:ext cx="1928826" cy="6572296"/>
          </a:xfrm>
          <a:prstGeom prst="rect">
            <a:avLst/>
          </a:prstGeom>
        </p:spPr>
      </p:pic>
      <p:pic>
        <p:nvPicPr>
          <p:cNvPr id="3" name="Рисунок 2" descr="3320e758a538.jpg"/>
          <p:cNvPicPr>
            <a:picLocks noChangeAspect="1"/>
          </p:cNvPicPr>
          <p:nvPr/>
        </p:nvPicPr>
        <p:blipFill>
          <a:blip r:embed="rId3"/>
          <a:srcRect l="58020" t="5208" r="4557" b="7291"/>
          <a:stretch>
            <a:fillRect/>
          </a:stretch>
        </p:blipFill>
        <p:spPr>
          <a:xfrm rot="14378701">
            <a:off x="4375944" y="-106156"/>
            <a:ext cx="2000264" cy="6000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2000264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Оформите купон в виде закладки</a:t>
            </a: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183880" cy="4500594"/>
          </a:xfrm>
        </p:spPr>
        <p:txBody>
          <a:bodyPr>
            <a:norm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Рефлексия « Телеграмма»</a:t>
            </a:r>
            <a:b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Заполните телеграмму в соответствии с инструкцией:</a:t>
            </a:r>
            <a:b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Что вы думаете о прошедшем занятии?</a:t>
            </a:r>
            <a:b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Что было для вас важным ?</a:t>
            </a:r>
            <a:b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Чему вы научились?</a:t>
            </a:r>
            <a:b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4.Что вам понравилось?</a:t>
            </a:r>
            <a:b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5. Что осталось неясным?</a:t>
            </a:r>
            <a:b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Напишите, пожалуйста, об этом краткое содержание- телеграмму из 11 слов.</a:t>
            </a:r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4786346"/>
          </a:xfrm>
          <a:noFill/>
          <a:ln>
            <a:noFill/>
          </a:ln>
          <a:scene3d>
            <a:camera prst="isometricOffAxis1Right"/>
            <a:lightRig rig="threePt" dir="t"/>
          </a:scene3d>
        </p:spPr>
        <p:txBody>
          <a:bodyPr>
            <a:normAutofit fontScale="90000"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      Цель урока:</a:t>
            </a:r>
            <a:b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1.Познакомить учащихся с одним из видов художественной вышивки , способами ее выполнения</a:t>
            </a:r>
            <a:b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2.Научить вышивать в технике </a:t>
            </a:r>
            <a:b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 мережка»</a:t>
            </a:r>
            <a:b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3.Развивать интерес к народному творчеству</a:t>
            </a:r>
            <a:b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971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20" y="611998"/>
            <a:ext cx="2619375" cy="2819400"/>
          </a:xfrm>
          <a:prstGeom prst="rect">
            <a:avLst/>
          </a:prstGeom>
        </p:spPr>
      </p:pic>
      <p:pic>
        <p:nvPicPr>
          <p:cNvPr id="8" name="Рисунок 7" descr="9519228443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4239">
            <a:off x="1348516" y="3325608"/>
            <a:ext cx="2765841" cy="2968903"/>
          </a:xfrm>
          <a:prstGeom prst="rect">
            <a:avLst/>
          </a:prstGeom>
        </p:spPr>
      </p:pic>
      <p:pic>
        <p:nvPicPr>
          <p:cNvPr id="9" name="Рисунок 8" descr="post-10573-1280506831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6707">
            <a:off x="4786314" y="3571876"/>
            <a:ext cx="2857500" cy="2771775"/>
          </a:xfrm>
          <a:prstGeom prst="rect">
            <a:avLst/>
          </a:prstGeom>
        </p:spPr>
      </p:pic>
      <p:pic>
        <p:nvPicPr>
          <p:cNvPr id="6" name="Рисунок 5" descr="53a87af746d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71480"/>
            <a:ext cx="3857652" cy="31103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7043758" cy="1071570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Из глубины веков</a:t>
            </a:r>
            <a:endParaRPr lang="ru-RU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7672">
            <a:off x="467905" y="506045"/>
            <a:ext cx="3219775" cy="2871697"/>
          </a:xfrm>
          <a:prstGeom prst="rect">
            <a:avLst/>
          </a:prstGeom>
        </p:spPr>
      </p:pic>
      <p:pic>
        <p:nvPicPr>
          <p:cNvPr id="6" name="Рисунок 5" descr="6296.jpg"/>
          <p:cNvPicPr>
            <a:picLocks noChangeAspect="1"/>
          </p:cNvPicPr>
          <p:nvPr/>
        </p:nvPicPr>
        <p:blipFill>
          <a:blip r:embed="rId3"/>
          <a:srcRect l="27778" r="1041"/>
          <a:stretch>
            <a:fillRect/>
          </a:stretch>
        </p:blipFill>
        <p:spPr>
          <a:xfrm rot="21203733">
            <a:off x="428596" y="3929066"/>
            <a:ext cx="2928958" cy="2514600"/>
          </a:xfrm>
          <a:prstGeom prst="rect">
            <a:avLst/>
          </a:prstGeom>
        </p:spPr>
      </p:pic>
      <p:pic>
        <p:nvPicPr>
          <p:cNvPr id="7" name="Рисунок 6" descr="photo10.jpg"/>
          <p:cNvPicPr>
            <a:picLocks noChangeAspect="1"/>
          </p:cNvPicPr>
          <p:nvPr/>
        </p:nvPicPr>
        <p:blipFill>
          <a:blip r:embed="rId4"/>
          <a:srcRect l="8037" t="32292" r="8037" b="3125"/>
          <a:stretch>
            <a:fillRect/>
          </a:stretch>
        </p:blipFill>
        <p:spPr>
          <a:xfrm rot="1043725">
            <a:off x="3075722" y="2733979"/>
            <a:ext cx="3032658" cy="3357585"/>
          </a:xfrm>
          <a:prstGeom prst="rect">
            <a:avLst/>
          </a:prstGeom>
        </p:spPr>
      </p:pic>
      <p:pic>
        <p:nvPicPr>
          <p:cNvPr id="5" name="Рисунок 4" descr="8ada4188f469.jpg"/>
          <p:cNvPicPr>
            <a:picLocks noChangeAspect="1"/>
          </p:cNvPicPr>
          <p:nvPr/>
        </p:nvPicPr>
        <p:blipFill>
          <a:blip r:embed="rId5"/>
          <a:srcRect l="13913" t="16667" r="33961" b="13541"/>
          <a:stretch>
            <a:fillRect/>
          </a:stretch>
        </p:blipFill>
        <p:spPr>
          <a:xfrm>
            <a:off x="6072198" y="571480"/>
            <a:ext cx="2786082" cy="4786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85860"/>
            <a:ext cx="8183880" cy="1000132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Вышивка и современность</a:t>
            </a:r>
            <a:endParaRPr lang="ru-RU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286124"/>
            <a:ext cx="3786214" cy="26146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1285860"/>
            <a:ext cx="792961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200" b="1" i="1" dirty="0" smtClean="0">
                <a:solidFill>
                  <a:srgbClr val="FF99FF"/>
                </a:solidFill>
              </a:rPr>
              <a:t>                                         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— это узкая </a:t>
            </a:r>
            <a:r>
              <a:rPr lang="ru-RU" sz="3200" b="1" dirty="0" err="1" smtClean="0">
                <a:solidFill>
                  <a:srgbClr val="C00000"/>
                </a:solidFill>
              </a:rPr>
              <a:t>строчевая</a:t>
            </a:r>
            <a:r>
              <a:rPr lang="ru-RU" sz="3200" b="1" dirty="0" smtClean="0">
                <a:solidFill>
                  <a:srgbClr val="C00000"/>
                </a:solidFill>
              </a:rPr>
              <a:t> вышивка, в которой нити ткани вытянуты в одном направлении, а оставшиеся связаны в пучки разными способами.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928670"/>
            <a:ext cx="5972187" cy="20002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Мережка</a:t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4000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557216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20638" algn="ctr">
              <a:lnSpc>
                <a:spcPct val="80000"/>
              </a:lnSpc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Виды мережек 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Мережки бывают </a:t>
            </a:r>
            <a:r>
              <a:rPr lang="ru-RU" sz="2200" i="1" dirty="0" smtClean="0">
                <a:solidFill>
                  <a:srgbClr val="C00000"/>
                </a:solidFill>
              </a:rPr>
              <a:t>простые </a:t>
            </a:r>
            <a:r>
              <a:rPr lang="ru-RU" sz="2200" dirty="0" smtClean="0">
                <a:solidFill>
                  <a:srgbClr val="C00000"/>
                </a:solidFill>
              </a:rPr>
              <a:t>и </a:t>
            </a:r>
            <a:r>
              <a:rPr lang="ru-RU" sz="2200" i="1" dirty="0" smtClean="0">
                <a:solidFill>
                  <a:srgbClr val="C00000"/>
                </a:solidFill>
              </a:rPr>
              <a:t>сложные, широкие </a:t>
            </a:r>
            <a:r>
              <a:rPr lang="ru-RU" sz="2200" dirty="0" smtClean="0">
                <a:solidFill>
                  <a:srgbClr val="C00000"/>
                </a:solidFill>
              </a:rPr>
              <a:t>и </a:t>
            </a:r>
            <a:r>
              <a:rPr lang="ru-RU" sz="2200" i="1" dirty="0" smtClean="0">
                <a:solidFill>
                  <a:srgbClr val="C00000"/>
                </a:solidFill>
              </a:rPr>
              <a:t>узкие. </a:t>
            </a:r>
            <a:r>
              <a:rPr lang="ru-RU" sz="2200" dirty="0" smtClean="0">
                <a:solidFill>
                  <a:srgbClr val="C00000"/>
                </a:solidFill>
              </a:rPr>
              <a:t>Выполняют мережки слева направо или наоборот белыми катушечными нитками или мулине.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u="sng" dirty="0" smtClean="0">
                <a:solidFill>
                  <a:srgbClr val="C00000"/>
                </a:solidFill>
              </a:rPr>
              <a:t>К простым мережкам относятся: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кисточка, 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столбик, 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раскол, 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простой «жучок», 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панка; 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u="sng" dirty="0" smtClean="0">
                <a:solidFill>
                  <a:srgbClr val="C00000"/>
                </a:solidFill>
              </a:rPr>
              <a:t>к сложным:</a:t>
            </a:r>
            <a:br>
              <a:rPr lang="ru-RU" sz="2200" u="sng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сложный «жучок»,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сложный городок,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ленточка,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настильная и др.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Узкие мережки применяют для подшивания края, отделки белья, блузок, рубах и др. изделий;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широкие — для отделки платьев, портьер, занавесок, скатертей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72386" cy="7143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Инструменты и материалы</a:t>
            </a: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 descr="b8124d9c2da2.jpg"/>
          <p:cNvPicPr>
            <a:picLocks noChangeAspect="1"/>
          </p:cNvPicPr>
          <p:nvPr/>
        </p:nvPicPr>
        <p:blipFill>
          <a:blip r:embed="rId2"/>
          <a:srcRect l="50000" t="46875" r="3219" b="17708"/>
          <a:stretch>
            <a:fillRect/>
          </a:stretch>
        </p:blipFill>
        <p:spPr>
          <a:xfrm>
            <a:off x="566486" y="1363258"/>
            <a:ext cx="2500410" cy="2428892"/>
          </a:xfrm>
          <a:prstGeom prst="rect">
            <a:avLst/>
          </a:prstGeom>
        </p:spPr>
      </p:pic>
      <p:pic>
        <p:nvPicPr>
          <p:cNvPr id="4" name="Рисунок 3" descr="b8124d9c2da2.jpg"/>
          <p:cNvPicPr>
            <a:picLocks noChangeAspect="1"/>
          </p:cNvPicPr>
          <p:nvPr/>
        </p:nvPicPr>
        <p:blipFill>
          <a:blip r:embed="rId2"/>
          <a:srcRect t="64583" r="50000" b="8129"/>
          <a:stretch>
            <a:fillRect/>
          </a:stretch>
        </p:blipFill>
        <p:spPr>
          <a:xfrm>
            <a:off x="4429124" y="1357298"/>
            <a:ext cx="4143404" cy="2571768"/>
          </a:xfrm>
          <a:prstGeom prst="rect">
            <a:avLst/>
          </a:prstGeom>
        </p:spPr>
      </p:pic>
      <p:pic>
        <p:nvPicPr>
          <p:cNvPr id="6" name="Рисунок 5" descr="cdfc628656a9.jpg"/>
          <p:cNvPicPr>
            <a:picLocks noChangeAspect="1"/>
          </p:cNvPicPr>
          <p:nvPr/>
        </p:nvPicPr>
        <p:blipFill>
          <a:blip r:embed="rId3"/>
          <a:srcRect l="4557" t="63542" r="23269" b="9375"/>
          <a:stretch>
            <a:fillRect/>
          </a:stretch>
        </p:blipFill>
        <p:spPr>
          <a:xfrm>
            <a:off x="4714876" y="4357694"/>
            <a:ext cx="3857652" cy="1857388"/>
          </a:xfrm>
          <a:prstGeom prst="rect">
            <a:avLst/>
          </a:prstGeom>
        </p:spPr>
      </p:pic>
      <p:pic>
        <p:nvPicPr>
          <p:cNvPr id="7" name="Рисунок 6" descr="f940b65f4a6e.jpg"/>
          <p:cNvPicPr>
            <a:picLocks noChangeAspect="1"/>
          </p:cNvPicPr>
          <p:nvPr/>
        </p:nvPicPr>
        <p:blipFill>
          <a:blip r:embed="rId4"/>
          <a:srcRect l="10526" t="57324" r="21804"/>
          <a:stretch>
            <a:fillRect/>
          </a:stretch>
        </p:blipFill>
        <p:spPr>
          <a:xfrm>
            <a:off x="2714612" y="2500306"/>
            <a:ext cx="2571768" cy="2081210"/>
          </a:xfrm>
          <a:prstGeom prst="rect">
            <a:avLst/>
          </a:prstGeom>
        </p:spPr>
      </p:pic>
      <p:pic>
        <p:nvPicPr>
          <p:cNvPr id="5" name="Рисунок 4" descr="cdfc628656a9.jpg"/>
          <p:cNvPicPr>
            <a:picLocks noChangeAspect="1"/>
          </p:cNvPicPr>
          <p:nvPr/>
        </p:nvPicPr>
        <p:blipFill>
          <a:blip r:embed="rId3"/>
          <a:srcRect l="67375" t="7813" r="4557" b="74479"/>
          <a:stretch>
            <a:fillRect/>
          </a:stretch>
        </p:blipFill>
        <p:spPr>
          <a:xfrm>
            <a:off x="642910" y="3857628"/>
            <a:ext cx="3000396" cy="2428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67868"/>
            <a:ext cx="8572560" cy="5732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8183880" cy="1928826"/>
          </a:xfrm>
        </p:spPr>
        <p:txBody>
          <a:bodyPr>
            <a:norm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Практическая работа</a:t>
            </a:r>
            <a:endParaRPr lang="ru-RU" sz="6000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C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Наметка месторасположения       « Мережки»</a:t>
            </a:r>
            <a:endParaRPr lang="ru-RU" dirty="0">
              <a:solidFill>
                <a:srgbClr val="CC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 descr="2a3e2a49f4ed.jpg"/>
          <p:cNvPicPr>
            <a:picLocks noChangeAspect="1"/>
          </p:cNvPicPr>
          <p:nvPr/>
        </p:nvPicPr>
        <p:blipFill>
          <a:blip r:embed="rId2"/>
          <a:srcRect l="8567" t="43750" r="35081" b="10304"/>
          <a:stretch>
            <a:fillRect/>
          </a:stretch>
        </p:blipFill>
        <p:spPr>
          <a:xfrm>
            <a:off x="500034" y="1785926"/>
            <a:ext cx="5286412" cy="4357718"/>
          </a:xfrm>
          <a:prstGeom prst="rect">
            <a:avLst/>
          </a:prstGeom>
        </p:spPr>
      </p:pic>
      <p:pic>
        <p:nvPicPr>
          <p:cNvPr id="4" name="Рисунок 3" descr="2a3e2a49f4ed.jpg"/>
          <p:cNvPicPr>
            <a:picLocks noChangeAspect="1"/>
          </p:cNvPicPr>
          <p:nvPr/>
        </p:nvPicPr>
        <p:blipFill>
          <a:blip r:embed="rId2"/>
          <a:srcRect l="64154" t="46875" r="6442" b="7291"/>
          <a:stretch>
            <a:fillRect/>
          </a:stretch>
        </p:blipFill>
        <p:spPr>
          <a:xfrm>
            <a:off x="5786446" y="1785926"/>
            <a:ext cx="3000396" cy="4286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236</TotalTime>
  <Words>94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Тема урока:                           Вышивка в технике                       « Мережка»</vt:lpstr>
      <vt:lpstr>       Цель урока:  1.Познакомить учащихся с одним из видов художественной вышивки , способами ее выполнения 2.Научить вышивать в технике  « мережка» 3.Развивать интерес к народному творчеству </vt:lpstr>
      <vt:lpstr>Из глубины веков</vt:lpstr>
      <vt:lpstr>Вышивка и современность</vt:lpstr>
      <vt:lpstr>Мережка  </vt:lpstr>
      <vt:lpstr>Виды мережек                                                                                                                Мережки бывают простые и сложные, широкие и узкие. Выполняют мережки слева направо или наоборот белыми катушечными нитками или мулине.  К простым мережкам относятся:  кисточка,  столбик,  раскол,  простой «жучок»,  панка;  к сложным:  сложный «жучок»,  сложный городок,  ленточка,  настильная и др. Узкие мережки применяют для подшивания края, отделки белья, блузок, рубах и др. изделий;  широкие — для отделки платьев, портьер, занавесок, скатертей.</vt:lpstr>
      <vt:lpstr>Инструменты и материалы</vt:lpstr>
      <vt:lpstr>Практическая работа</vt:lpstr>
      <vt:lpstr>Наметка месторасположения       « Мережки»</vt:lpstr>
      <vt:lpstr>Выполнение гладьевого       валика   </vt:lpstr>
      <vt:lpstr>Мережка « Кисточка» </vt:lpstr>
      <vt:lpstr>Мережка « Столбик»</vt:lpstr>
      <vt:lpstr>Мережка « Раскал»</vt:lpstr>
      <vt:lpstr>Мережка « Снопик»</vt:lpstr>
      <vt:lpstr>Мережка «Перевив»</vt:lpstr>
      <vt:lpstr>Оформите купон в виде закладки</vt:lpstr>
      <vt:lpstr>Рефлексия « Телеграмма»  Заполните телеграмму в соответствии с инструкцией: 1. Что вы думаете о прошедшем занятии? 2. Что было для вас важным ? 3. Чему вы научились? 4.Что вам понравилось? 5. Что осталось неясным?  Напишите, пожалуйста, об этом краткое содержание- телеграмму из 11 слов.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Горки</dc:creator>
  <cp:lastModifiedBy>Горки</cp:lastModifiedBy>
  <cp:revision>40</cp:revision>
  <dcterms:created xsi:type="dcterms:W3CDTF">2010-10-30T09:05:10Z</dcterms:created>
  <dcterms:modified xsi:type="dcterms:W3CDTF">2010-11-01T05:46:45Z</dcterms:modified>
</cp:coreProperties>
</file>