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6E4E-FA8D-4919-934E-F5801E46CBA7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A2A48-A6AF-4401-B99E-77014C1A2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C6B9-B2A4-480B-9E53-09E20C8259C2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1739-7E5B-459D-AC3D-6509F16C7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E22F-6494-4F33-9187-480F033923BB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D981-A529-4154-A43D-DA63BC995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4A27-3CFB-4660-9B9B-22BC73451525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3E27-97CF-40C9-9029-36C225DF8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A34AF-B1A1-4376-AF76-D61A05DBCFBD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CB45-3981-4961-B0FC-89EF40B03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FCC7-1220-4E35-AF1A-2169BBE36759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A1133-F673-449E-88B4-C275CC00B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7166-F814-4CC5-86C6-03C1EC8C29D3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F5FC-425C-4E49-B1BE-B3C5BCB81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2D17-F944-4DC4-BEAD-F6C0F53E5C6B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D1A9-E840-4F51-9737-2B3C5ECF5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C19B-3378-4545-B654-8F55A2911D24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35B3-6C41-4DD8-9C04-29F6A0851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4892-781E-40F7-B8A4-B18BB4D693B4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949E-B8C4-4A2E-8812-330E515F0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E1827-EAA6-485D-B560-1EF38DE56E2D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6AAE-DE5C-459A-B72F-F22088D0C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F0901-EA16-4E6A-9586-B2C3409AA89C}" type="datetimeFigureOut">
              <a:rPr lang="ru-RU"/>
              <a:pPr>
                <a:defRPr/>
              </a:pPr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4AF19-66D7-4986-9117-76F4D1282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slide" Target="slide5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5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31" Type="http://schemas.openxmlformats.org/officeDocument/2006/relationships/slide" Target="slide61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53.xml"/><Relationship Id="rId30" Type="http://schemas.openxmlformats.org/officeDocument/2006/relationships/slide" Target="slide5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200025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Итоговая игра – викторина </a:t>
            </a:r>
            <a:br>
              <a:rPr lang="ru-RU" b="1" smtClean="0">
                <a:solidFill>
                  <a:srgbClr val="7030A0"/>
                </a:solidFill>
              </a:rPr>
            </a:br>
            <a:r>
              <a:rPr lang="ru-RU" b="1" smtClean="0">
                <a:solidFill>
                  <a:srgbClr val="7030A0"/>
                </a:solidFill>
              </a:rPr>
              <a:t>для учащихся 7 класса</a:t>
            </a:r>
          </a:p>
        </p:txBody>
      </p:sp>
      <p:pic>
        <p:nvPicPr>
          <p:cNvPr id="2051" name="Picture 1" descr="C:\Documents and Settings\Admin\Рабочий стол\анимации\16082713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214813"/>
            <a:ext cx="13620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 descr="C:\Documents and Settings\Admin\Рабочий стол\анимации\694674044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63" y="3571875"/>
            <a:ext cx="15525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C:\Documents and Settings\Admin\Рабочий стол\анимации\817046324.jp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4143375"/>
            <a:ext cx="1028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Documents and Settings\Admin\Рабочий стол\анимации\gallery_2_380_381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38" y="4929188"/>
            <a:ext cx="1757362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C:\Documents and Settings\Admin\Рабочий стол\анимации\mmmmm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25" y="3714750"/>
            <a:ext cx="16129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71500" y="271462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Карвинг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86688" y="4929188"/>
            <a:ext cx="1042987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857250"/>
            <a:ext cx="4257675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Кулинария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2428875" y="2214563"/>
            <a:ext cx="60007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Какие характеристики доброкачественности продуктов можно определить</a:t>
            </a:r>
            <a:r>
              <a:rPr lang="ru-RU" sz="4000">
                <a:latin typeface="Calibri" pitchFamily="34" charset="0"/>
              </a:rPr>
              <a:t> </a:t>
            </a:r>
            <a:r>
              <a:rPr lang="ru-RU" sz="4000" b="1">
                <a:latin typeface="Calibri" pitchFamily="34" charset="0"/>
              </a:rPr>
              <a:t>органолептически?</a:t>
            </a:r>
            <a:r>
              <a:rPr lang="ru-RU" sz="40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Цвет, запах, вкус.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858125" y="4929188"/>
            <a:ext cx="1042988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5" y="928688"/>
            <a:ext cx="5114925" cy="7747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Материаловедение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2584450" y="2643188"/>
            <a:ext cx="606742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Хлопок и лен </a:t>
            </a:r>
          </a:p>
          <a:p>
            <a:pPr algn="ctr"/>
            <a:r>
              <a:rPr lang="ru-RU" sz="4400" b="1">
                <a:latin typeface="Calibri" pitchFamily="34" charset="0"/>
              </a:rPr>
              <a:t>относятся к волокнам…</a:t>
            </a:r>
            <a:r>
              <a:rPr lang="ru-RU" sz="4400">
                <a:latin typeface="Calibri" pitchFamily="34" charset="0"/>
              </a:rPr>
              <a:t> </a:t>
            </a:r>
          </a:p>
        </p:txBody>
      </p:sp>
      <p:sp>
        <p:nvSpPr>
          <p:cNvPr id="4" name="Куб 3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42938" y="24288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растительного происхождения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86688" y="4857750"/>
            <a:ext cx="1042987" cy="104298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13" y="1000125"/>
            <a:ext cx="5186362" cy="7747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Материаловедение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2286000" y="2500313"/>
            <a:ext cx="62150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К волокнам животного происхождения относятся</a:t>
            </a:r>
            <a:r>
              <a:rPr lang="ru-RU" sz="4400">
                <a:latin typeface="Calibri" pitchFamily="34" charset="0"/>
              </a:rPr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шерсть и шелк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15250" y="4857750"/>
            <a:ext cx="1042988" cy="104298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75" y="1000125"/>
            <a:ext cx="5186363" cy="7747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Материаловедение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2330450" y="2714625"/>
            <a:ext cx="64293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Сырье для получения</a:t>
            </a:r>
          </a:p>
          <a:p>
            <a:pPr algn="ctr"/>
            <a:r>
              <a:rPr lang="ru-RU" sz="4400" b="1">
                <a:latin typeface="Calibri" pitchFamily="34" charset="0"/>
              </a:rPr>
              <a:t> синтетических волокон 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2500313"/>
            <a:ext cx="8229600" cy="1714500"/>
          </a:xfrm>
        </p:spPr>
        <p:txBody>
          <a:bodyPr/>
          <a:lstStyle/>
          <a:p>
            <a:pPr eaLnBrk="1" hangingPunct="1"/>
            <a:r>
              <a:rPr lang="ru-RU" b="1" smtClean="0"/>
              <a:t>Каменный уголь, нефть, природный газ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75" y="928688"/>
            <a:ext cx="5329238" cy="703262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FF00"/>
                </a:solidFill>
              </a:rPr>
              <a:t>М</a:t>
            </a:r>
            <a:r>
              <a:rPr lang="ru-RU" dirty="0" smtClean="0">
                <a:solidFill>
                  <a:srgbClr val="FFFF00"/>
                </a:solidFill>
              </a:rPr>
              <a:t>атериаловедение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2143125" y="2286000"/>
            <a:ext cx="6429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Процесс переплетения нитей пряжи </a:t>
            </a:r>
          </a:p>
          <a:p>
            <a:pPr algn="ctr"/>
            <a:r>
              <a:rPr lang="ru-RU" sz="4400" b="1">
                <a:latin typeface="Calibri" pitchFamily="34" charset="0"/>
              </a:rPr>
              <a:t>для получения тканей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7858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Категории вопросов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3000" y="1428750"/>
          <a:ext cx="7262862" cy="439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2"/>
                <a:gridCol w="881068"/>
                <a:gridCol w="881068"/>
                <a:gridCol w="881068"/>
                <a:gridCol w="881068"/>
                <a:gridCol w="881068"/>
              </a:tblGrid>
              <a:tr h="69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Кулинария                       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" action="ppaction://hlinksldjump"/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3" action="ppaction://hlinksldjump"/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4" action="ppaction://hlinksldjump"/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5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6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69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Материаловедение   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7" action="ppaction://hlinksldjump"/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8" action="ppaction://hlinksldjump"/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9" action="ppaction://hlinksldjump"/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0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1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69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Технология ведения дома                                  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2" action="ppaction://hlinksldjump"/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3" action="ppaction://hlinksldjump"/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4" action="ppaction://hlinksldjump"/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5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6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69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Электротехника             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7" action="ppaction://hlinksldjump"/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8" action="ppaction://hlinksldjump"/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19" action="ppaction://hlinksldjump"/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0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1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95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Рукоделие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2" action="ppaction://hlinksldjump"/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3" action="ppaction://hlinksldjump"/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4" action="ppaction://hlinksldjump"/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5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6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9585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Моя профессиональная карьера </a:t>
                      </a:r>
                      <a:endParaRPr lang="ru-RU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7" action="ppaction://hlinksldjump"/>
                        </a:rPr>
                        <a:t>1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8" action="ppaction://hlinksldjump"/>
                        </a:rPr>
                        <a:t>2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29" action="ppaction://hlinksldjump"/>
                        </a:rPr>
                        <a:t>3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30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hlinkClick r:id="rId31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63" y="271462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Ткачество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8" y="1000125"/>
            <a:ext cx="5043487" cy="7747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Материаловедение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2928938" y="2357438"/>
            <a:ext cx="55006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Сырье для получения искусственных волокон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500063" y="2286000"/>
            <a:ext cx="8229600" cy="1428750"/>
          </a:xfrm>
        </p:spPr>
        <p:txBody>
          <a:bodyPr/>
          <a:lstStyle/>
          <a:p>
            <a:pPr eaLnBrk="1" hangingPunct="1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Древесная и хлопковая целлюлоза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25" y="928688"/>
            <a:ext cx="6257925" cy="7032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Технология ведения дома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2357438" y="1857375"/>
            <a:ext cx="65008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Архитектурно и художественно оформленное внутреннее пространство, обеспечивающее человеку комфортные условия жизнедеятельности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Интерьер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313" y="928688"/>
            <a:ext cx="6400800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Технология ведения дома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2286000" y="1857375"/>
            <a:ext cx="6215063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Качество интерьера, обеспечивающее расположение вещей в пространстве, их соответствие друг другу, цветовое и световое оформление, декоративное убранство, озеленение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714375" y="271462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Эстетическое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0" y="1000125"/>
            <a:ext cx="5972175" cy="70326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Технология ведения дома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2357438" y="2143125"/>
            <a:ext cx="6000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Качество интерьера, учитывающее звукоизоляцию, воздухообмен, работу санитарно-гигиенического оборудования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571500" y="271462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Гигиеническое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928688"/>
            <a:ext cx="5829300" cy="7032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Технология ведения дома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0724" name="Прямоугольник 3"/>
          <p:cNvSpPr>
            <a:spLocks noChangeArrowheads="1"/>
          </p:cNvSpPr>
          <p:nvPr/>
        </p:nvSpPr>
        <p:spPr bwMode="auto">
          <a:xfrm>
            <a:off x="2143125" y="2286000"/>
            <a:ext cx="65008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Многофункциональность отдельной комнаты –  результат удачной планировки и деление её на … 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928688"/>
            <a:ext cx="3971925" cy="5715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Кулинария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2000250" y="2000250"/>
            <a:ext cx="65722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Слово, от которого не становится сладко во рту, сколько ни повторяй </a:t>
            </a:r>
            <a:endParaRPr lang="ru-RU" sz="4400">
              <a:latin typeface="Calibri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500063" y="25003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Функциональные зоны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928688"/>
            <a:ext cx="5972175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Технология ведения дома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2357438" y="2286000"/>
            <a:ext cx="6000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Бытовой прибор, обеспечивающий общее освещение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642938" y="23574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Люстра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0" y="928688"/>
            <a:ext cx="5114925" cy="7032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Электротехника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4820" name="Прямоугольник 3"/>
          <p:cNvSpPr>
            <a:spLocks noChangeArrowheads="1"/>
          </p:cNvSpPr>
          <p:nvPr/>
        </p:nvSpPr>
        <p:spPr bwMode="auto">
          <a:xfrm>
            <a:off x="2500313" y="2714625"/>
            <a:ext cx="62007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Оно бывает 127 и 220 В. </a:t>
            </a:r>
          </a:p>
          <a:p>
            <a:pPr algn="ctr"/>
            <a:r>
              <a:rPr lang="ru-RU" sz="4400" b="1">
                <a:latin typeface="Calibri" pitchFamily="34" charset="0"/>
              </a:rPr>
              <a:t>Что это? 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71500" y="25003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Напряжение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5" y="1000125"/>
            <a:ext cx="4186238" cy="70326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Электротехника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6868" name="Прямоугольник 3"/>
          <p:cNvSpPr>
            <a:spLocks noChangeArrowheads="1"/>
          </p:cNvSpPr>
          <p:nvPr/>
        </p:nvSpPr>
        <p:spPr bwMode="auto">
          <a:xfrm>
            <a:off x="2286000" y="2214563"/>
            <a:ext cx="6357938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Виды ламп, используемые для освещения жилых помещений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000250"/>
            <a:ext cx="8229600" cy="1928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Лампы </a:t>
            </a:r>
            <a:r>
              <a:rPr lang="ru-RU" b="1" dirty="0"/>
              <a:t>накаливания, энергосберегающие, светодиодные.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928688"/>
            <a:ext cx="4686300" cy="7032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Электротехника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2357438" y="2214563"/>
            <a:ext cx="6000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Наука о получении, передаче и применении электрической энергии 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642938" y="271462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Электротехника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72375" y="4786313"/>
            <a:ext cx="1042988" cy="1042987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63" y="928688"/>
            <a:ext cx="4757737" cy="7032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Электротехника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0964" name="Прямоугольник 3"/>
          <p:cNvSpPr>
            <a:spLocks noChangeArrowheads="1"/>
          </p:cNvSpPr>
          <p:nvPr/>
        </p:nvSpPr>
        <p:spPr bwMode="auto">
          <a:xfrm>
            <a:off x="2928938" y="2071688"/>
            <a:ext cx="544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Что изображено на рисунке? </a:t>
            </a:r>
            <a:endParaRPr lang="ru-RU" sz="3200">
              <a:latin typeface="Calibri" pitchFamily="34" charset="0"/>
            </a:endParaRPr>
          </a:p>
        </p:txBody>
      </p:sp>
      <p:pic>
        <p:nvPicPr>
          <p:cNvPr id="40965" name="Рисунок 2" descr="IN0023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2857500"/>
            <a:ext cx="2368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42938" y="2714625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smtClean="0"/>
              <a:t>Халва</a:t>
            </a:r>
          </a:p>
        </p:txBody>
      </p:sp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 b="1" i="1">
                <a:cs typeface="Times New Roman" pitchFamily="18" charset="0"/>
              </a:rPr>
              <a:t>Халва.</a:t>
            </a:r>
            <a:endParaRPr lang="ru-RU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200" b="1" i="1">
                <a:cs typeface="Times New Roman" pitchFamily="18" charset="0"/>
              </a:rPr>
              <a:t>Халва.</a:t>
            </a:r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72375" y="4857750"/>
            <a:ext cx="1042988" cy="1042988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571500" y="24288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Линия электропередачи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50" y="1000125"/>
            <a:ext cx="5043488" cy="703263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Электротехника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3012" name="Прямоугольник 3"/>
          <p:cNvSpPr>
            <a:spLocks noChangeArrowheads="1"/>
          </p:cNvSpPr>
          <p:nvPr/>
        </p:nvSpPr>
        <p:spPr bwMode="auto">
          <a:xfrm>
            <a:off x="2357438" y="2071688"/>
            <a:ext cx="6143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Счетчик электрической энергии измеряет: </a:t>
            </a:r>
          </a:p>
          <a:p>
            <a:r>
              <a:rPr lang="ru-RU" sz="3600" b="1">
                <a:latin typeface="Calibri" pitchFamily="34" charset="0"/>
              </a:rPr>
              <a:t>          а) силу тока </a:t>
            </a:r>
          </a:p>
          <a:p>
            <a:pPr algn="ctr"/>
            <a:r>
              <a:rPr lang="ru-RU" sz="3600" b="1">
                <a:latin typeface="Calibri" pitchFamily="34" charset="0"/>
              </a:rPr>
              <a:t>б) напряжение сети </a:t>
            </a:r>
          </a:p>
          <a:p>
            <a:pPr algn="ctr"/>
            <a:r>
              <a:rPr lang="ru-RU" sz="3600" b="1">
                <a:latin typeface="Calibri" pitchFamily="34" charset="0"/>
              </a:rPr>
              <a:t>  в) расход энергии за определённое время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6431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Р</a:t>
            </a:r>
            <a:r>
              <a:rPr lang="ru-RU" b="1" dirty="0" smtClean="0"/>
              <a:t>асход энергии </a:t>
            </a:r>
            <a:br>
              <a:rPr lang="ru-RU" b="1" dirty="0" smtClean="0"/>
            </a:br>
            <a:r>
              <a:rPr lang="ru-RU" b="1" dirty="0" smtClean="0"/>
              <a:t>за определённое время</a:t>
            </a:r>
            <a:endParaRPr lang="ru-RU" dirty="0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72375" y="4857750"/>
            <a:ext cx="1042988" cy="1042988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1000125"/>
            <a:ext cx="3829050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Рукоделие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45060" name="Прямоугольник 3"/>
          <p:cNvSpPr>
            <a:spLocks noChangeArrowheads="1"/>
          </p:cNvSpPr>
          <p:nvPr/>
        </p:nvSpPr>
        <p:spPr bwMode="auto">
          <a:xfrm>
            <a:off x="2500313" y="2214563"/>
            <a:ext cx="62865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Специальное приспособление для натягивания ткани </a:t>
            </a:r>
          </a:p>
          <a:p>
            <a:pPr algn="ctr"/>
            <a:r>
              <a:rPr lang="ru-RU" sz="4000" b="1">
                <a:latin typeface="Calibri" pitchFamily="34" charset="0"/>
              </a:rPr>
              <a:t>при вышивании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642938" y="22860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Пяльцы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72375" y="4857750"/>
            <a:ext cx="1042988" cy="1042988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1000125"/>
            <a:ext cx="3829050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Рукоделие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7108" name="Прямоугольник 4"/>
          <p:cNvSpPr>
            <a:spLocks noChangeArrowheads="1"/>
          </p:cNvSpPr>
          <p:nvPr/>
        </p:nvSpPr>
        <p:spPr bwMode="auto">
          <a:xfrm>
            <a:off x="2357438" y="2714625"/>
            <a:ext cx="5715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Бумага для перевода</a:t>
            </a:r>
          </a:p>
          <a:p>
            <a:pPr algn="ctr"/>
            <a:r>
              <a:rPr lang="ru-RU" sz="4400" b="1">
                <a:latin typeface="Calibri" pitchFamily="34" charset="0"/>
              </a:rPr>
              <a:t>рисунка с оригинала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28625" y="25003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Калька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72375" y="4857750"/>
            <a:ext cx="1042988" cy="1042988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1000125"/>
            <a:ext cx="3829050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Рукоделие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9156" name="Прямоугольник 5"/>
          <p:cNvSpPr>
            <a:spLocks noChangeArrowheads="1"/>
          </p:cNvSpPr>
          <p:nvPr/>
        </p:nvSpPr>
        <p:spPr bwMode="auto">
          <a:xfrm>
            <a:off x="2428875" y="2428875"/>
            <a:ext cx="62865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Декоративная техника украшения различных поверхностей бумажными картинками </a:t>
            </a:r>
          </a:p>
          <a:p>
            <a:pPr algn="ctr"/>
            <a:r>
              <a:rPr lang="ru-RU" sz="3200" b="1">
                <a:latin typeface="Calibri" pitchFamily="34" charset="0"/>
              </a:rPr>
              <a:t>с эффектом рисованного изображения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571500" y="23574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Декупаж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72375" y="4857750"/>
            <a:ext cx="1042988" cy="1042988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1000125"/>
            <a:ext cx="3829050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Рукоделие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51204" name="Прямоугольник 4"/>
          <p:cNvSpPr>
            <a:spLocks noChangeArrowheads="1"/>
          </p:cNvSpPr>
          <p:nvPr/>
        </p:nvSpPr>
        <p:spPr bwMode="auto">
          <a:xfrm>
            <a:off x="2143125" y="2714625"/>
            <a:ext cx="657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Эффект старой поверхности в декоративно-прикладном творчестве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8" y="857250"/>
            <a:ext cx="4471987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Кулинария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2143125" y="2071688"/>
            <a:ext cx="60721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Дипломат и способ приготовления селедки</a:t>
            </a:r>
            <a:endParaRPr lang="ru-RU" sz="4400">
              <a:latin typeface="Calibri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571500" y="23574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Кракле (кракелюр)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857750"/>
            <a:ext cx="1042987" cy="1042988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1000125"/>
            <a:ext cx="3829050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Рукоделие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53252" name="Прямоугольник 5"/>
          <p:cNvSpPr>
            <a:spLocks noChangeArrowheads="1"/>
          </p:cNvSpPr>
          <p:nvPr/>
        </p:nvSpPr>
        <p:spPr bwMode="auto">
          <a:xfrm>
            <a:off x="2143125" y="2286000"/>
            <a:ext cx="65722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Любимый вид </a:t>
            </a:r>
          </a:p>
          <a:p>
            <a:pPr algn="ctr"/>
            <a:r>
              <a:rPr lang="ru-RU" sz="4000" b="1">
                <a:latin typeface="Calibri" pitchFamily="34" charset="0"/>
              </a:rPr>
              <a:t>декоративно-прикладного творчества </a:t>
            </a:r>
          </a:p>
          <a:p>
            <a:pPr algn="ctr"/>
            <a:r>
              <a:rPr lang="ru-RU" sz="4400" b="1">
                <a:latin typeface="Calibri" pitchFamily="34" charset="0"/>
              </a:rPr>
              <a:t>Людовика Х</a:t>
            </a:r>
            <a:r>
              <a:rPr lang="en-US" sz="4400" b="1">
                <a:latin typeface="Calibri" pitchFamily="34" charset="0"/>
              </a:rPr>
              <a:t>V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571500" y="207168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Вышивание лентами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1000125"/>
            <a:ext cx="6329363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Моя профессиональная карьера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5300" name="Прямоугольник 4"/>
          <p:cNvSpPr>
            <a:spLocks noChangeArrowheads="1"/>
          </p:cNvSpPr>
          <p:nvPr/>
        </p:nvSpPr>
        <p:spPr bwMode="auto">
          <a:xfrm>
            <a:off x="2143125" y="2428875"/>
            <a:ext cx="6357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Область приложения физических и духовных сил человека, обеспечивающая ему условия существования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500063" y="24288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Профессия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1000125"/>
            <a:ext cx="6329363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Моя профессиональная карьера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7348" name="Прямоугольник 5"/>
          <p:cNvSpPr>
            <a:spLocks noChangeArrowheads="1"/>
          </p:cNvSpPr>
          <p:nvPr/>
        </p:nvSpPr>
        <p:spPr bwMode="auto">
          <a:xfrm>
            <a:off x="1785938" y="3071813"/>
            <a:ext cx="69802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Вид занятий</a:t>
            </a:r>
          </a:p>
          <a:p>
            <a:pPr algn="ctr"/>
            <a:r>
              <a:rPr lang="ru-RU" sz="4400" b="1">
                <a:latin typeface="Calibri" pitchFamily="34" charset="0"/>
              </a:rPr>
              <a:t> в рамках одной профессии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500063" y="22860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Специальность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1000125"/>
            <a:ext cx="6329363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Моя профессиональная карьера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9396" name="Прямоугольник 4"/>
          <p:cNvSpPr>
            <a:spLocks noChangeArrowheads="1"/>
          </p:cNvSpPr>
          <p:nvPr/>
        </p:nvSpPr>
        <p:spPr bwMode="auto">
          <a:xfrm>
            <a:off x="2214563" y="2428875"/>
            <a:ext cx="61436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При выборе профессии необходимо учитывать факторы… 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642938" y="207168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Хочу, могу, надо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572375" y="4786313"/>
            <a:ext cx="1042988" cy="1042987"/>
          </a:xfrm>
          <a:prstGeom prst="actionButtonHo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1000125"/>
            <a:ext cx="6329363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Моя профессиональная карьера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1444" name="Прямоугольник 5"/>
          <p:cNvSpPr>
            <a:spLocks noChangeArrowheads="1"/>
          </p:cNvSpPr>
          <p:nvPr/>
        </p:nvSpPr>
        <p:spPr bwMode="auto">
          <a:xfrm>
            <a:off x="2286000" y="2967038"/>
            <a:ext cx="62865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Calibri" pitchFamily="34" charset="0"/>
              </a:rPr>
              <a:t>Все профессии, связанные с обслуживанием людей, относятся к категории… 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14375" y="25717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Посол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688" y="4929188"/>
            <a:ext cx="1042987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>
          <a:xfrm>
            <a:off x="500063" y="24288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Человек - человек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13" y="4786313"/>
            <a:ext cx="1042987" cy="1042987"/>
          </a:xfrm>
          <a:prstGeom prst="actionButtonHo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1000125"/>
            <a:ext cx="6329363" cy="100012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7030A0"/>
                </a:solidFill>
              </a:rPr>
              <a:t>Моя профессиональная карьера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3492" name="Прямоугольник 4"/>
          <p:cNvSpPr>
            <a:spLocks noChangeArrowheads="1"/>
          </p:cNvSpPr>
          <p:nvPr/>
        </p:nvSpPr>
        <p:spPr bwMode="auto">
          <a:xfrm>
            <a:off x="2286000" y="2857500"/>
            <a:ext cx="6286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Профессия оператор связи относится </a:t>
            </a:r>
          </a:p>
          <a:p>
            <a:pPr algn="ctr"/>
            <a:r>
              <a:rPr lang="ru-RU" sz="4400" b="1">
                <a:latin typeface="Calibri" pitchFamily="34" charset="0"/>
              </a:rPr>
              <a:t>к категории… 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571500" y="22860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Человек – знаковая система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15250" y="4786313"/>
            <a:ext cx="1042988" cy="1042987"/>
          </a:xfrm>
          <a:prstGeom prst="actionButtonHom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857375"/>
            <a:ext cx="8229600" cy="2286005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rgbClr val="FF0000"/>
                </a:solidFill>
              </a:rPr>
              <a:t>ПОЗДРАВЛЯЕМ ПОБЕДИТЕЛЕЙ!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215338" y="5357826"/>
            <a:ext cx="642942" cy="500066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285720" y="5286388"/>
            <a:ext cx="642942" cy="500066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0" y="857250"/>
            <a:ext cx="3971925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Кулинария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2143125" y="1857375"/>
            <a:ext cx="64293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Этот слегка надкушенный фрукт стал символом компьютеров «Макинтош» </a:t>
            </a:r>
            <a:endParaRPr lang="ru-RU" sz="4400">
              <a:latin typeface="Calibri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42938" y="24288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Яблоко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86688" y="4929188"/>
            <a:ext cx="1042987" cy="1042987"/>
          </a:xfrm>
          <a:prstGeom prst="actionButtonHo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928688"/>
            <a:ext cx="4186237" cy="77470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Кулинария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Куб 2"/>
          <p:cNvSpPr/>
          <p:nvPr/>
        </p:nvSpPr>
        <p:spPr>
          <a:xfrm>
            <a:off x="571500" y="1428750"/>
            <a:ext cx="1216025" cy="1216025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2714625" y="2357438"/>
            <a:ext cx="56261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b="1">
                <a:latin typeface="Calibri" pitchFamily="34" charset="0"/>
              </a:rPr>
              <a:t>Искусство резьбы </a:t>
            </a:r>
          </a:p>
          <a:p>
            <a:pPr algn="ctr"/>
            <a:r>
              <a:rPr lang="ru-RU" sz="4400" b="1">
                <a:latin typeface="Calibri" pitchFamily="34" charset="0"/>
              </a:rPr>
              <a:t>по овощам и фруктам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тоговая игра для 7 класс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итоговая игра для 7 класса</Template>
  <TotalTime>0</TotalTime>
  <Words>464</Words>
  <Application>Microsoft Office PowerPoint</Application>
  <PresentationFormat>Экран (4:3)</PresentationFormat>
  <Paragraphs>176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итоговая игра для 7 класса</vt:lpstr>
      <vt:lpstr>Итоговая игра – викторина  для учащихся 7 класса</vt:lpstr>
      <vt:lpstr>Категории вопросов</vt:lpstr>
      <vt:lpstr>Кулинария</vt:lpstr>
      <vt:lpstr>Халва</vt:lpstr>
      <vt:lpstr>Кулинария</vt:lpstr>
      <vt:lpstr>Посол</vt:lpstr>
      <vt:lpstr>Кулинария</vt:lpstr>
      <vt:lpstr>Яблоко</vt:lpstr>
      <vt:lpstr>Кулинария</vt:lpstr>
      <vt:lpstr>Карвинг</vt:lpstr>
      <vt:lpstr>Кулинария</vt:lpstr>
      <vt:lpstr>Цвет, запах, вкус.</vt:lpstr>
      <vt:lpstr>Материаловедение</vt:lpstr>
      <vt:lpstr>растительного происхождения</vt:lpstr>
      <vt:lpstr>Материаловедение</vt:lpstr>
      <vt:lpstr>шерсть и шелк</vt:lpstr>
      <vt:lpstr>Материаловедение</vt:lpstr>
      <vt:lpstr>Каменный уголь, нефть, природный газ</vt:lpstr>
      <vt:lpstr>Материаловедение</vt:lpstr>
      <vt:lpstr>Ткачество</vt:lpstr>
      <vt:lpstr>Материаловедение</vt:lpstr>
      <vt:lpstr> Древесная и хлопковая целлюлоза </vt:lpstr>
      <vt:lpstr>Технология ведения дома</vt:lpstr>
      <vt:lpstr>Интерьер</vt:lpstr>
      <vt:lpstr>Технология ведения дома</vt:lpstr>
      <vt:lpstr>Эстетическое</vt:lpstr>
      <vt:lpstr>Технология ведения дома</vt:lpstr>
      <vt:lpstr>Гигиеническое</vt:lpstr>
      <vt:lpstr>Технология ведения дома</vt:lpstr>
      <vt:lpstr>Функциональные зоны</vt:lpstr>
      <vt:lpstr>Технология ведения дома</vt:lpstr>
      <vt:lpstr>Люстра</vt:lpstr>
      <vt:lpstr>Электротехника</vt:lpstr>
      <vt:lpstr>Напряжение</vt:lpstr>
      <vt:lpstr>Электротехника</vt:lpstr>
      <vt:lpstr> Лампы накаливания, энергосберегающие, светодиодные. </vt:lpstr>
      <vt:lpstr>Электротехника</vt:lpstr>
      <vt:lpstr>Электротехника</vt:lpstr>
      <vt:lpstr>Электротехника</vt:lpstr>
      <vt:lpstr>Линия электропередачи</vt:lpstr>
      <vt:lpstr>Электротехника</vt:lpstr>
      <vt:lpstr>Расход энергии  за определённое время</vt:lpstr>
      <vt:lpstr>Рукоделие</vt:lpstr>
      <vt:lpstr>Пяльцы</vt:lpstr>
      <vt:lpstr>Рукоделие</vt:lpstr>
      <vt:lpstr>Калька</vt:lpstr>
      <vt:lpstr>Рукоделие</vt:lpstr>
      <vt:lpstr>Декупаж</vt:lpstr>
      <vt:lpstr>Рукоделие</vt:lpstr>
      <vt:lpstr>Кракле (кракелюр)</vt:lpstr>
      <vt:lpstr>Рукоделие</vt:lpstr>
      <vt:lpstr>Вышивание лентами</vt:lpstr>
      <vt:lpstr>Моя профессиональная карьера</vt:lpstr>
      <vt:lpstr>Профессия</vt:lpstr>
      <vt:lpstr>Моя профессиональная карьера</vt:lpstr>
      <vt:lpstr>Специальность</vt:lpstr>
      <vt:lpstr>Моя профессиональная карьера</vt:lpstr>
      <vt:lpstr>Хочу, могу, надо</vt:lpstr>
      <vt:lpstr>Моя профессиональная карьера</vt:lpstr>
      <vt:lpstr>Человек - человек</vt:lpstr>
      <vt:lpstr>Моя профессиональная карьера</vt:lpstr>
      <vt:lpstr>Человек – знаковая система</vt:lpstr>
      <vt:lpstr>ПОЗДРАВЛЯЕМ ПОБЕДИТЕЛЕЙ!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игра – викторина  для учащихся 7 класса</dc:title>
  <dc:creator>Барселона</dc:creator>
  <cp:lastModifiedBy>Барселона</cp:lastModifiedBy>
  <cp:revision>1</cp:revision>
  <dcterms:created xsi:type="dcterms:W3CDTF">2012-05-24T18:24:06Z</dcterms:created>
  <dcterms:modified xsi:type="dcterms:W3CDTF">2012-05-24T18:24:58Z</dcterms:modified>
</cp:coreProperties>
</file>