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96" r:id="rId19"/>
    <p:sldId id="275" r:id="rId20"/>
    <p:sldId id="294" r:id="rId21"/>
    <p:sldId id="295" r:id="rId22"/>
    <p:sldId id="283" r:id="rId23"/>
    <p:sldId id="284" r:id="rId24"/>
    <p:sldId id="285" r:id="rId25"/>
    <p:sldId id="276" r:id="rId26"/>
    <p:sldId id="277" r:id="rId27"/>
    <p:sldId id="278" r:id="rId28"/>
    <p:sldId id="279" r:id="rId29"/>
    <p:sldId id="297" r:id="rId30"/>
    <p:sldId id="298" r:id="rId31"/>
    <p:sldId id="299" r:id="rId32"/>
    <p:sldId id="300" r:id="rId33"/>
    <p:sldId id="301" r:id="rId34"/>
    <p:sldId id="302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80" r:id="rId44"/>
    <p:sldId id="281" r:id="rId45"/>
    <p:sldId id="28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CF3DF3-A9E8-4C9D-83ED-466D60A1B7D6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F00CB-BC3C-4D95-A7EC-827E397444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2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490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6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39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10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8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20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23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3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93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68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153C5-DF56-4A21-8EC8-18AC1FB74975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952C0-6E04-49DB-A8A3-3D92F7D634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95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5907" y="1556792"/>
            <a:ext cx="69127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Методические аспекты успешности обучения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студентов-филологов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95736" y="4509120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М.Г</a:t>
            </a:r>
            <a:r>
              <a:rPr lang="ru-RU" sz="24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. Лобан</a:t>
            </a:r>
            <a:r>
              <a:rPr lang="ru-RU" sz="2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старший преподаватель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кафедры белорусской и русской филологи</a:t>
            </a:r>
            <a:r>
              <a:rPr lang="ru-RU" sz="2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и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8925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7" y="1052736"/>
            <a:ext cx="73454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Calibri" pitchFamily="34" charset="0"/>
              </a:rPr>
              <a:t>Практические занятия по методике преподавания русской литературы</a:t>
            </a:r>
          </a:p>
          <a:p>
            <a:pPr algn="ctr"/>
            <a:endParaRPr lang="ru-RU" sz="2800" dirty="0">
              <a:latin typeface="Calibri" pitchFamily="34" charset="0"/>
            </a:endParaRPr>
          </a:p>
          <a:p>
            <a:r>
              <a:rPr lang="ru-RU" sz="2800" dirty="0">
                <a:latin typeface="Calibri" pitchFamily="34" charset="0"/>
              </a:rPr>
              <a:t>1. Основные этапы литературного развития читателя-школьника.</a:t>
            </a:r>
          </a:p>
          <a:p>
            <a:endParaRPr lang="ru-RU" sz="2800" dirty="0">
              <a:latin typeface="Calibri" pitchFamily="34" charset="0"/>
            </a:endParaRPr>
          </a:p>
          <a:p>
            <a:r>
              <a:rPr lang="ru-RU" sz="2800" dirty="0">
                <a:latin typeface="Calibri" pitchFamily="34" charset="0"/>
              </a:rPr>
              <a:t>2. Критерии литературного развития читателя-школьника.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043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1" y="1484784"/>
            <a:ext cx="71294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atin typeface="Calibri" pitchFamily="34" charset="0"/>
              </a:rPr>
              <a:t>Ассоциограмма</a:t>
            </a:r>
            <a:r>
              <a:rPr lang="ru-RU" sz="2800" b="1" dirty="0">
                <a:latin typeface="Calibri" pitchFamily="34" charset="0"/>
              </a:rPr>
              <a:t>  «Чтение»</a:t>
            </a:r>
          </a:p>
          <a:p>
            <a:pPr algn="ctr"/>
            <a:endParaRPr lang="ru-RU" sz="2800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latin typeface="Calibri" pitchFamily="34" charset="0"/>
              </a:rPr>
              <a:t>потребность;</a:t>
            </a:r>
          </a:p>
          <a:p>
            <a:pPr>
              <a:buFont typeface="Wingdings" pitchFamily="2" charset="2"/>
              <a:buChar char="ü"/>
            </a:pPr>
            <a:endParaRPr lang="ru-RU" sz="2800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latin typeface="Calibri" pitchFamily="34" charset="0"/>
              </a:rPr>
              <a:t>форма духовной жизни;</a:t>
            </a:r>
          </a:p>
          <a:p>
            <a:pPr>
              <a:buFont typeface="Wingdings" pitchFamily="2" charset="2"/>
              <a:buChar char="ü"/>
            </a:pPr>
            <a:endParaRPr lang="ru-RU" sz="2800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latin typeface="Calibri" pitchFamily="34" charset="0"/>
              </a:rPr>
              <a:t>средство созидания самого себя как личности.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788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20688"/>
            <a:ext cx="705678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Модель «Идеальный читатель»</a:t>
            </a:r>
            <a:endParaRPr lang="ru-RU" sz="2400" dirty="0">
              <a:latin typeface="Calibri" pitchFamily="34" charset="0"/>
            </a:endParaRPr>
          </a:p>
          <a:p>
            <a:r>
              <a:rPr lang="ru-RU" sz="2400" dirty="0">
                <a:latin typeface="Calibri" pitchFamily="34" charset="0"/>
              </a:rPr>
              <a:t> </a:t>
            </a:r>
          </a:p>
          <a:p>
            <a:r>
              <a:rPr lang="ru-RU" sz="2400" b="1" i="1" dirty="0">
                <a:latin typeface="Calibri" pitchFamily="34" charset="0"/>
              </a:rPr>
              <a:t>Это человек,</a:t>
            </a:r>
          </a:p>
          <a:p>
            <a:endParaRPr lang="ru-RU" sz="24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latin typeface="Calibri" pitchFamily="34" charset="0"/>
              </a:rPr>
              <a:t>умеющий понимать текст;</a:t>
            </a:r>
          </a:p>
          <a:p>
            <a:pPr>
              <a:buFont typeface="Wingdings" pitchFamily="2" charset="2"/>
              <a:buChar char="ü"/>
            </a:pPr>
            <a:endParaRPr lang="ru-RU" sz="24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latin typeface="Calibri" pitchFamily="34" charset="0"/>
              </a:rPr>
              <a:t>открытый эмоциональному воздействию текста;</a:t>
            </a:r>
          </a:p>
          <a:p>
            <a:pPr>
              <a:buFont typeface="Wingdings" pitchFamily="2" charset="2"/>
              <a:buChar char="ü"/>
            </a:pPr>
            <a:endParaRPr lang="ru-RU" sz="24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latin typeface="Calibri" pitchFamily="34" charset="0"/>
              </a:rPr>
              <a:t>способный проявлять собственную нравственную позицию при восприятии читаемого;</a:t>
            </a:r>
          </a:p>
          <a:p>
            <a:pPr>
              <a:buFont typeface="Wingdings" pitchFamily="2" charset="2"/>
              <a:buChar char="ü"/>
            </a:pPr>
            <a:endParaRPr lang="ru-RU" sz="24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latin typeface="Calibri" pitchFamily="34" charset="0"/>
              </a:rPr>
              <a:t>свободно владеющий устной и письменной речью.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997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4137" y="755490"/>
            <a:ext cx="759432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Рейтинг «Воспитание читателя»</a:t>
            </a:r>
          </a:p>
          <a:p>
            <a:pPr algn="ctr"/>
            <a:endParaRPr lang="ru-RU" sz="2400" dirty="0">
              <a:latin typeface="Calibri" pitchFamily="34" charset="0"/>
            </a:endParaRPr>
          </a:p>
          <a:p>
            <a:r>
              <a:rPr lang="ru-RU" sz="2400" b="1" i="1" dirty="0">
                <a:latin typeface="Calibri" pitchFamily="34" charset="0"/>
              </a:rPr>
              <a:t>должно осуществляться…</a:t>
            </a:r>
          </a:p>
          <a:p>
            <a:endParaRPr lang="ru-RU" sz="24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latin typeface="Calibri" pitchFamily="34" charset="0"/>
              </a:rPr>
              <a:t>в семье;</a:t>
            </a:r>
          </a:p>
          <a:p>
            <a:endParaRPr lang="ru-RU" sz="24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latin typeface="Calibri" pitchFamily="34" charset="0"/>
              </a:rPr>
              <a:t>на уроках литературы;</a:t>
            </a:r>
          </a:p>
          <a:p>
            <a:endParaRPr lang="ru-RU" sz="24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latin typeface="Calibri" pitchFamily="34" charset="0"/>
              </a:rPr>
              <a:t>самостоятельно;</a:t>
            </a:r>
          </a:p>
          <a:p>
            <a:endParaRPr lang="ru-RU" sz="24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latin typeface="Calibri" pitchFamily="34" charset="0"/>
              </a:rPr>
              <a:t>в библиотеках;</a:t>
            </a:r>
          </a:p>
          <a:p>
            <a:endParaRPr lang="ru-RU" sz="24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>
                <a:latin typeface="Calibri" pitchFamily="34" charset="0"/>
              </a:rPr>
              <a:t>на уроках других предметов.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742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837" y="980728"/>
            <a:ext cx="7594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Calibri" pitchFamily="34" charset="0"/>
              </a:rPr>
              <a:t> Рекомендации для родителей</a:t>
            </a:r>
          </a:p>
          <a:p>
            <a:pPr algn="ctr"/>
            <a:endParaRPr lang="ru-RU" sz="28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b="1" dirty="0">
                <a:latin typeface="Calibri" pitchFamily="34" charset="0"/>
              </a:rPr>
              <a:t>Что нужно делать родителям, приобщающим детей </a:t>
            </a:r>
            <a:r>
              <a:rPr lang="ru-RU" sz="2800" b="1" dirty="0" smtClean="0">
                <a:latin typeface="Calibri" pitchFamily="34" charset="0"/>
              </a:rPr>
              <a:t>к </a:t>
            </a:r>
            <a:r>
              <a:rPr lang="ru-RU" sz="2800" b="1" dirty="0">
                <a:latin typeface="Calibri" pitchFamily="34" charset="0"/>
              </a:rPr>
              <a:t>чтению?</a:t>
            </a:r>
          </a:p>
          <a:p>
            <a:endParaRPr lang="ru-RU" sz="2800" b="1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b="1" dirty="0">
                <a:latin typeface="Calibri" pitchFamily="34" charset="0"/>
              </a:rPr>
              <a:t>Что нельзя делать родителям, приобщающим детей </a:t>
            </a:r>
            <a:r>
              <a:rPr lang="ru-RU" sz="2800" b="1" dirty="0" smtClean="0">
                <a:latin typeface="Calibri" pitchFamily="34" charset="0"/>
              </a:rPr>
              <a:t>к </a:t>
            </a:r>
            <a:r>
              <a:rPr lang="ru-RU" sz="2800" b="1" dirty="0">
                <a:latin typeface="Calibri" pitchFamily="34" charset="0"/>
              </a:rPr>
              <a:t>чтению?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98473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7" y="1916832"/>
            <a:ext cx="77383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latin typeface="Calibri" pitchFamily="34" charset="0"/>
              </a:rPr>
              <a:t>Главная методическая заповедь </a:t>
            </a:r>
          </a:p>
          <a:p>
            <a:pPr algn="ctr"/>
            <a:r>
              <a:rPr lang="ru-RU" sz="3600" b="1" i="1" dirty="0">
                <a:latin typeface="Calibri" pitchFamily="34" charset="0"/>
              </a:rPr>
              <a:t>при составлении </a:t>
            </a:r>
          </a:p>
          <a:p>
            <a:pPr algn="ctr"/>
            <a:r>
              <a:rPr lang="ru-RU" sz="3600" b="1" i="1" dirty="0">
                <a:latin typeface="Calibri" pitchFamily="34" charset="0"/>
              </a:rPr>
              <a:t>конспекта урока…</a:t>
            </a:r>
            <a:endParaRPr lang="ru-RU" sz="3600" dirty="0">
              <a:latin typeface="Calibri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785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6626" y="1484784"/>
            <a:ext cx="55446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atin typeface="Calibri" pitchFamily="34" charset="0"/>
              </a:rPr>
              <a:t>Единство </a:t>
            </a:r>
          </a:p>
          <a:p>
            <a:pPr algn="ctr"/>
            <a:r>
              <a:rPr lang="ru-RU" sz="3200" b="1" i="1" u="sng" dirty="0">
                <a:latin typeface="Calibri" pitchFamily="34" charset="0"/>
              </a:rPr>
              <a:t>методической </a:t>
            </a:r>
          </a:p>
          <a:p>
            <a:pPr algn="ctr"/>
            <a:r>
              <a:rPr lang="ru-RU" sz="3200" b="1" i="1" dirty="0">
                <a:latin typeface="Calibri" pitchFamily="34" charset="0"/>
              </a:rPr>
              <a:t>и </a:t>
            </a:r>
          </a:p>
          <a:p>
            <a:pPr algn="ctr"/>
            <a:r>
              <a:rPr lang="ru-RU" sz="3200" b="1" i="1" u="sng" dirty="0">
                <a:latin typeface="Calibri" pitchFamily="34" charset="0"/>
              </a:rPr>
              <a:t>литературоведческой </a:t>
            </a:r>
            <a:r>
              <a:rPr lang="ru-RU" sz="3200" b="1" i="1" dirty="0">
                <a:latin typeface="Calibri" pitchFamily="34" charset="0"/>
              </a:rPr>
              <a:t>концепций </a:t>
            </a:r>
            <a:endParaRPr lang="ru-RU" sz="3200" b="1" dirty="0">
              <a:latin typeface="Calibri" pitchFamily="34" charset="0"/>
            </a:endParaRPr>
          </a:p>
          <a:p>
            <a:pPr algn="ctr"/>
            <a:r>
              <a:rPr lang="ru-RU" sz="3200" b="1" i="1" dirty="0">
                <a:latin typeface="Calibri" pitchFamily="34" charset="0"/>
              </a:rPr>
              <a:t> учебного занятия</a:t>
            </a:r>
            <a:endParaRPr lang="ru-RU" sz="3200" b="1" dirty="0">
              <a:latin typeface="Calibri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927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320800"/>
            <a:ext cx="7920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Calibri" pitchFamily="34" charset="0"/>
              </a:rPr>
              <a:t>Творческие </a:t>
            </a:r>
            <a:r>
              <a:rPr lang="ru-RU" sz="2800" b="1" i="1" dirty="0" smtClean="0">
                <a:latin typeface="Calibri" pitchFamily="34" charset="0"/>
              </a:rPr>
              <a:t>задания</a:t>
            </a:r>
          </a:p>
          <a:p>
            <a:pPr algn="ctr"/>
            <a:endParaRPr lang="ru-RU" sz="2800" b="1" i="1" dirty="0" smtClean="0">
              <a:latin typeface="Calibri" pitchFamily="34" charset="0"/>
            </a:endParaRPr>
          </a:p>
          <a:p>
            <a:pPr algn="ctr"/>
            <a:endParaRPr lang="ru-RU" sz="2800" b="1" i="1" dirty="0">
              <a:latin typeface="Calibri" pitchFamily="34" charset="0"/>
            </a:endParaRPr>
          </a:p>
          <a:p>
            <a:pPr algn="ctr"/>
            <a:r>
              <a:rPr lang="ru-RU" sz="2800" b="1" i="1" dirty="0">
                <a:latin typeface="Calibri" pitchFamily="34" charset="0"/>
              </a:rPr>
              <a:t>Коллаж «Онегин наших дней</a:t>
            </a:r>
            <a:r>
              <a:rPr lang="ru-RU" sz="2800" b="1" i="1" dirty="0" smtClean="0">
                <a:latin typeface="Calibri" pitchFamily="34" charset="0"/>
              </a:rPr>
              <a:t>»</a:t>
            </a:r>
          </a:p>
          <a:p>
            <a:pPr algn="ctr"/>
            <a:endParaRPr lang="ru-RU" sz="2800" b="1" dirty="0" smtClean="0">
              <a:latin typeface="Calibri" pitchFamily="34" charset="0"/>
            </a:endParaRPr>
          </a:p>
          <a:p>
            <a:pPr algn="ctr"/>
            <a:endParaRPr lang="ru-RU" sz="2800" b="1" dirty="0">
              <a:latin typeface="Calibri" pitchFamily="34" charset="0"/>
            </a:endParaRPr>
          </a:p>
          <a:p>
            <a:pPr algn="ctr"/>
            <a:r>
              <a:rPr lang="ru-RU" sz="2800" b="1" i="1" dirty="0" smtClean="0">
                <a:latin typeface="Calibri" pitchFamily="34" charset="0"/>
              </a:rPr>
              <a:t>Проект «</a:t>
            </a:r>
            <a:r>
              <a:rPr lang="ru-RU" sz="2800" b="1" i="1" dirty="0">
                <a:latin typeface="Calibri" pitchFamily="34" charset="0"/>
              </a:rPr>
              <a:t>Мой учитель» </a:t>
            </a:r>
            <a:endParaRPr lang="ru-RU" sz="2800" b="1" dirty="0">
              <a:latin typeface="Calibri" pitchFamily="34" charset="0"/>
            </a:endParaRPr>
          </a:p>
          <a:p>
            <a:pPr algn="ctr"/>
            <a:r>
              <a:rPr lang="ru-RU" sz="2800" b="1" dirty="0">
                <a:latin typeface="Calibri" pitchFamily="34" charset="0"/>
              </a:rPr>
              <a:t>(подбор цитат из художественных произведений о любимой профессии)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11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5" y="1160367"/>
            <a:ext cx="3271948" cy="21713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34" y="3768177"/>
            <a:ext cx="2232248" cy="2855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32" y="4005064"/>
            <a:ext cx="2381250" cy="2381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09214"/>
            <a:ext cx="1877652" cy="2972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68" y="1261855"/>
            <a:ext cx="2119909" cy="2560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59521" y="514036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Онегин наших дней…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2635" y="1461228"/>
            <a:ext cx="638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2828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2204864"/>
            <a:ext cx="56166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Calibri" pitchFamily="34" charset="0"/>
              </a:rPr>
              <a:t>Внеклассная работа </a:t>
            </a:r>
          </a:p>
          <a:p>
            <a:pPr algn="ctr"/>
            <a:r>
              <a:rPr lang="ru-RU" sz="4000" b="1" dirty="0">
                <a:latin typeface="Calibri" pitchFamily="34" charset="0"/>
              </a:rPr>
              <a:t>по русской литературе</a:t>
            </a:r>
            <a:endParaRPr lang="ru-RU" sz="4000" dirty="0">
              <a:latin typeface="Calibri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702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467409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/>
              <a:t>СТРУКТУРА МЕТОДИКИ</a:t>
            </a:r>
            <a:endParaRPr lang="ru-RU" sz="36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935596" y="1333062"/>
            <a:ext cx="64807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Цели обучения</a:t>
            </a:r>
          </a:p>
          <a:p>
            <a:pPr marL="342900" indent="-342900" algn="ctr">
              <a:buAutoNum type="arabicPeriod"/>
            </a:pPr>
            <a:endParaRPr lang="ru-RU" sz="3200" b="1" dirty="0"/>
          </a:p>
          <a:p>
            <a:pPr marL="342900" indent="-342900" algn="ctr">
              <a:buAutoNum type="arabicPeriod"/>
            </a:pPr>
            <a:endParaRPr lang="ru-RU" sz="3200" b="1" dirty="0" smtClean="0"/>
          </a:p>
          <a:p>
            <a:pPr algn="ctr"/>
            <a:r>
              <a:rPr lang="ru-RU" sz="3200" b="1" dirty="0" smtClean="0"/>
              <a:t>Учебный предмет</a:t>
            </a:r>
          </a:p>
          <a:p>
            <a:pPr marL="342900" indent="-342900" algn="ctr">
              <a:buAutoNum type="arabicPeriod"/>
            </a:pPr>
            <a:endParaRPr lang="ru-RU" sz="3200" b="1" dirty="0"/>
          </a:p>
          <a:p>
            <a:pPr marL="342900" indent="-342900" algn="ctr">
              <a:buAutoNum type="arabicPeriod"/>
            </a:pPr>
            <a:endParaRPr lang="ru-RU" sz="3200" b="1" dirty="0" smtClean="0"/>
          </a:p>
          <a:p>
            <a:pPr algn="ctr"/>
            <a:r>
              <a:rPr lang="ru-RU" sz="3200" b="1" dirty="0" smtClean="0"/>
              <a:t>Учитель</a:t>
            </a:r>
          </a:p>
          <a:p>
            <a:pPr marL="342900" indent="-342900" algn="ctr">
              <a:buAutoNum type="arabicPeriod"/>
            </a:pPr>
            <a:endParaRPr lang="ru-RU" sz="3200" b="1" dirty="0"/>
          </a:p>
          <a:p>
            <a:pPr marL="342900" indent="-342900" algn="ctr">
              <a:buAutoNum type="arabicPeriod"/>
            </a:pPr>
            <a:endParaRPr lang="ru-RU" sz="3200" b="1" dirty="0" smtClean="0"/>
          </a:p>
          <a:p>
            <a:pPr algn="ctr"/>
            <a:r>
              <a:rPr lang="ru-RU" sz="3200" b="1" dirty="0" smtClean="0"/>
              <a:t>Ученик</a:t>
            </a:r>
            <a:endParaRPr lang="ru-RU" sz="3200" b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3983056" y="1916832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025219" y="4833156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3959932" y="3373389"/>
            <a:ext cx="21602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69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32656"/>
            <a:ext cx="66602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i="1" dirty="0" err="1">
                <a:solidFill>
                  <a:srgbClr val="003399"/>
                </a:solidFill>
                <a:latin typeface="Monotype Corsiva" pitchFamily="66" charset="0"/>
              </a:rPr>
              <a:t>Слух</a:t>
            </a:r>
            <a:r>
              <a:rPr lang="en-GB" sz="2800" b="1" i="1" dirty="0">
                <a:solidFill>
                  <a:srgbClr val="003399"/>
                </a:solidFill>
                <a:latin typeface="Monotype Corsiva" pitchFamily="66" charset="0"/>
              </a:rPr>
              <a:t> </a:t>
            </a:r>
            <a:r>
              <a:rPr lang="en-GB" sz="2800" b="1" i="1" dirty="0" err="1">
                <a:solidFill>
                  <a:srgbClr val="003399"/>
                </a:solidFill>
                <a:latin typeface="Monotype Corsiva" pitchFamily="66" charset="0"/>
              </a:rPr>
              <a:t>обо</a:t>
            </a:r>
            <a:r>
              <a:rPr lang="en-GB" sz="2800" b="1" i="1" dirty="0">
                <a:solidFill>
                  <a:srgbClr val="003399"/>
                </a:solidFill>
                <a:latin typeface="Monotype Corsiva" pitchFamily="66" charset="0"/>
              </a:rPr>
              <a:t> </a:t>
            </a:r>
            <a:r>
              <a:rPr lang="en-GB" sz="2800" b="1" i="1" dirty="0" err="1">
                <a:solidFill>
                  <a:srgbClr val="003399"/>
                </a:solidFill>
                <a:latin typeface="Monotype Corsiva" pitchFamily="66" charset="0"/>
              </a:rPr>
              <a:t>мне</a:t>
            </a:r>
            <a:r>
              <a:rPr lang="en-GB" sz="2800" b="1" i="1" dirty="0">
                <a:solidFill>
                  <a:srgbClr val="003399"/>
                </a:solidFill>
                <a:latin typeface="Monotype Corsiva" pitchFamily="66" charset="0"/>
              </a:rPr>
              <a:t> </a:t>
            </a:r>
            <a:r>
              <a:rPr lang="en-GB" sz="2800" b="1" i="1" dirty="0" err="1">
                <a:solidFill>
                  <a:srgbClr val="003399"/>
                </a:solidFill>
                <a:latin typeface="Monotype Corsiva" pitchFamily="66" charset="0"/>
              </a:rPr>
              <a:t>пройдет</a:t>
            </a:r>
            <a:r>
              <a:rPr lang="en-GB" sz="2800" b="1" i="1" dirty="0">
                <a:solidFill>
                  <a:srgbClr val="003399"/>
                </a:solidFill>
                <a:latin typeface="Monotype Corsiva" pitchFamily="66" charset="0"/>
              </a:rPr>
              <a:t> </a:t>
            </a:r>
            <a:r>
              <a:rPr lang="en-GB" sz="2800" b="1" i="1" dirty="0" err="1">
                <a:solidFill>
                  <a:srgbClr val="003399"/>
                </a:solidFill>
                <a:latin typeface="Monotype Corsiva" pitchFamily="66" charset="0"/>
              </a:rPr>
              <a:t>по</a:t>
            </a:r>
            <a:r>
              <a:rPr lang="en-GB" sz="2800" b="1" i="1" dirty="0">
                <a:solidFill>
                  <a:srgbClr val="003399"/>
                </a:solidFill>
                <a:latin typeface="Monotype Corsiva" pitchFamily="66" charset="0"/>
              </a:rPr>
              <a:t> </a:t>
            </a:r>
            <a:r>
              <a:rPr lang="en-GB" sz="2800" b="1" i="1" dirty="0" err="1">
                <a:solidFill>
                  <a:srgbClr val="003399"/>
                </a:solidFill>
                <a:latin typeface="Monotype Corsiva" pitchFamily="66" charset="0"/>
              </a:rPr>
              <a:t>всей</a:t>
            </a:r>
            <a:r>
              <a:rPr lang="en-GB" sz="2800" b="1" i="1" dirty="0">
                <a:solidFill>
                  <a:srgbClr val="003399"/>
                </a:solidFill>
                <a:latin typeface="Monotype Corsiva" pitchFamily="66" charset="0"/>
              </a:rPr>
              <a:t> </a:t>
            </a:r>
            <a:r>
              <a:rPr lang="en-GB" sz="2800" b="1" i="1" dirty="0" err="1">
                <a:solidFill>
                  <a:srgbClr val="003399"/>
                </a:solidFill>
                <a:latin typeface="Monotype Corsiva" pitchFamily="66" charset="0"/>
              </a:rPr>
              <a:t>Руси</a:t>
            </a:r>
            <a:r>
              <a:rPr lang="en-GB" sz="2800" b="1" i="1" dirty="0">
                <a:solidFill>
                  <a:srgbClr val="003399"/>
                </a:solidFill>
                <a:latin typeface="Monotype Corsiva" pitchFamily="66" charset="0"/>
              </a:rPr>
              <a:t> </a:t>
            </a:r>
            <a:r>
              <a:rPr lang="en-GB" sz="2800" b="1" i="1" dirty="0" err="1">
                <a:solidFill>
                  <a:srgbClr val="003399"/>
                </a:solidFill>
                <a:latin typeface="Monotype Corsiva" pitchFamily="66" charset="0"/>
              </a:rPr>
              <a:t>великой</a:t>
            </a:r>
            <a:r>
              <a:rPr lang="en-GB" sz="2800" b="1" i="1" dirty="0">
                <a:solidFill>
                  <a:srgbClr val="003399"/>
                </a:solidFill>
                <a:latin typeface="Monotype Corsiva" pitchFamily="66" charset="0"/>
              </a:rPr>
              <a:t>…</a:t>
            </a:r>
            <a:br>
              <a:rPr lang="en-GB" sz="2800" b="1" i="1" dirty="0">
                <a:solidFill>
                  <a:srgbClr val="003399"/>
                </a:solidFill>
                <a:latin typeface="Monotype Corsiva" pitchFamily="66" charset="0"/>
              </a:rPr>
            </a:br>
            <a:r>
              <a:rPr lang="en-GB" sz="2800" b="1" i="1" dirty="0">
                <a:solidFill>
                  <a:srgbClr val="003399"/>
                </a:solidFill>
              </a:rPr>
              <a:t>А.С. </a:t>
            </a:r>
            <a:r>
              <a:rPr lang="en-GB" sz="2800" b="1" i="1" dirty="0" err="1">
                <a:solidFill>
                  <a:srgbClr val="003399"/>
                </a:solidFill>
              </a:rPr>
              <a:t>Пушкин</a:t>
            </a:r>
            <a:endParaRPr lang="ru-RU" sz="2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253" y="1340768"/>
            <a:ext cx="591967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295028" y="5275798"/>
            <a:ext cx="7200900" cy="1143000"/>
          </a:xfrm>
          <a:prstGeom prst="horizontalScroll">
            <a:avLst>
              <a:gd name="adj" fmla="val 12500"/>
            </a:avLst>
          </a:prstGeom>
          <a:solidFill>
            <a:srgbClr val="99CCFF"/>
          </a:solidFill>
          <a:ln w="28440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Clr>
                <a:srgbClr val="003399"/>
              </a:buClr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rgbClr val="003399"/>
                </a:solidFill>
                <a:latin typeface="Tahoma" pitchFamily="34" charset="0"/>
              </a:rPr>
              <a:t>Литературно-музыкальная</a:t>
            </a:r>
            <a:r>
              <a:rPr lang="en-GB" sz="1800" b="1" i="1" dirty="0">
                <a:solidFill>
                  <a:srgbClr val="003399"/>
                </a:solidFill>
                <a:latin typeface="Tahoma" pitchFamily="34" charset="0"/>
              </a:rPr>
              <a:t> </a:t>
            </a:r>
            <a:r>
              <a:rPr lang="en-GB" sz="1800" b="1" i="1" dirty="0" err="1">
                <a:solidFill>
                  <a:srgbClr val="003399"/>
                </a:solidFill>
                <a:latin typeface="Tahoma" pitchFamily="34" charset="0"/>
              </a:rPr>
              <a:t>композиция</a:t>
            </a:r>
            <a:r>
              <a:rPr lang="en-GB" sz="1800" b="1" i="1" dirty="0">
                <a:solidFill>
                  <a:srgbClr val="003399"/>
                </a:solidFill>
                <a:latin typeface="Tahoma" pitchFamily="34" charset="0"/>
              </a:rPr>
              <a:t>, </a:t>
            </a:r>
            <a:br>
              <a:rPr lang="en-GB" sz="1800" b="1" i="1" dirty="0">
                <a:solidFill>
                  <a:srgbClr val="003399"/>
                </a:solidFill>
                <a:latin typeface="Tahoma" pitchFamily="34" charset="0"/>
              </a:rPr>
            </a:br>
            <a:r>
              <a:rPr lang="en-GB" sz="1800" b="1" i="1" dirty="0" err="1">
                <a:solidFill>
                  <a:srgbClr val="003399"/>
                </a:solidFill>
                <a:latin typeface="Tahoma" pitchFamily="34" charset="0"/>
              </a:rPr>
              <a:t>посвященная</a:t>
            </a:r>
            <a:r>
              <a:rPr lang="en-GB" sz="1800" b="1" i="1" dirty="0">
                <a:solidFill>
                  <a:srgbClr val="003399"/>
                </a:solidFill>
                <a:latin typeface="Tahoma" pitchFamily="34" charset="0"/>
              </a:rPr>
              <a:t> 200-летию </a:t>
            </a:r>
            <a:r>
              <a:rPr lang="en-GB" sz="1800" b="1" i="1" dirty="0" err="1">
                <a:solidFill>
                  <a:srgbClr val="003399"/>
                </a:solidFill>
                <a:latin typeface="Tahoma" pitchFamily="34" charset="0"/>
              </a:rPr>
              <a:t>со</a:t>
            </a:r>
            <a:r>
              <a:rPr lang="en-GB" sz="1800" b="1" i="1" dirty="0">
                <a:solidFill>
                  <a:srgbClr val="003399"/>
                </a:solidFill>
                <a:latin typeface="Tahoma" pitchFamily="34" charset="0"/>
              </a:rPr>
              <a:t> </a:t>
            </a:r>
            <a:r>
              <a:rPr lang="en-GB" sz="1800" b="1" i="1" dirty="0" err="1">
                <a:solidFill>
                  <a:srgbClr val="003399"/>
                </a:solidFill>
                <a:latin typeface="Tahoma" pitchFamily="34" charset="0"/>
              </a:rPr>
              <a:t>дня</a:t>
            </a:r>
            <a:r>
              <a:rPr lang="en-GB" sz="1800" b="1" i="1" dirty="0">
                <a:solidFill>
                  <a:srgbClr val="003399"/>
                </a:solidFill>
                <a:latin typeface="Tahoma" pitchFamily="34" charset="0"/>
              </a:rPr>
              <a:t> </a:t>
            </a:r>
            <a:r>
              <a:rPr lang="en-GB" sz="1800" b="1" i="1" dirty="0" err="1">
                <a:solidFill>
                  <a:srgbClr val="003399"/>
                </a:solidFill>
                <a:latin typeface="Tahoma" pitchFamily="34" charset="0"/>
              </a:rPr>
              <a:t>рождения</a:t>
            </a:r>
            <a:r>
              <a:rPr lang="en-GB" sz="1800" b="1" i="1" dirty="0">
                <a:solidFill>
                  <a:srgbClr val="003399"/>
                </a:solidFill>
                <a:latin typeface="Tahoma" pitchFamily="34" charset="0"/>
              </a:rPr>
              <a:t> А.С. </a:t>
            </a:r>
            <a:r>
              <a:rPr lang="en-GB" sz="1800" b="1" i="1" dirty="0" err="1">
                <a:solidFill>
                  <a:srgbClr val="003399"/>
                </a:solidFill>
                <a:latin typeface="Tahoma" pitchFamily="34" charset="0"/>
              </a:rPr>
              <a:t>Пушкина</a:t>
            </a:r>
            <a:endParaRPr lang="en-GB" sz="1800" b="1" i="1" dirty="0">
              <a:solidFill>
                <a:srgbClr val="0033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78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67744" y="186696"/>
            <a:ext cx="6555507" cy="4680520"/>
            <a:chOff x="1156" y="119"/>
            <a:chExt cx="3447" cy="256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19"/>
              <a:ext cx="3448" cy="2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1156" y="119"/>
              <a:ext cx="3448" cy="2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683568" y="4869041"/>
            <a:ext cx="8117391" cy="1655762"/>
          </a:xfrm>
          <a:prstGeom prst="horizontalScroll">
            <a:avLst>
              <a:gd name="adj" fmla="val 12500"/>
            </a:avLst>
          </a:prstGeom>
          <a:solidFill>
            <a:srgbClr val="FFCCFF"/>
          </a:solidFill>
          <a:ln w="9360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  <a:buClr>
                <a:srgbClr val="003399"/>
              </a:buClr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03399"/>
                </a:solidFill>
                <a:latin typeface="Tahoma" pitchFamily="34" charset="0"/>
              </a:rPr>
              <a:t>Литературно-музыкальный</a:t>
            </a:r>
            <a:r>
              <a:rPr lang="en-GB" b="1" dirty="0">
                <a:solidFill>
                  <a:srgbClr val="003399"/>
                </a:solidFill>
                <a:latin typeface="Tahoma" pitchFamily="34" charset="0"/>
              </a:rPr>
              <a:t> </a:t>
            </a:r>
            <a:r>
              <a:rPr lang="en-GB" b="1" dirty="0" err="1">
                <a:solidFill>
                  <a:srgbClr val="003399"/>
                </a:solidFill>
                <a:latin typeface="Tahoma" pitchFamily="34" charset="0"/>
              </a:rPr>
              <a:t>вечер</a:t>
            </a:r>
            <a:r>
              <a:rPr lang="en-GB" b="1" dirty="0">
                <a:solidFill>
                  <a:srgbClr val="003399"/>
                </a:solidFill>
                <a:latin typeface="Tahoma" pitchFamily="34" charset="0"/>
              </a:rPr>
              <a:t> </a:t>
            </a:r>
            <a:br>
              <a:rPr lang="en-GB" b="1" dirty="0">
                <a:solidFill>
                  <a:srgbClr val="003399"/>
                </a:solidFill>
                <a:latin typeface="Tahoma" pitchFamily="34" charset="0"/>
              </a:rPr>
            </a:br>
            <a:r>
              <a:rPr lang="en-GB" b="1" dirty="0">
                <a:solidFill>
                  <a:srgbClr val="003399"/>
                </a:solidFill>
                <a:latin typeface="Tahoma" pitchFamily="34" charset="0"/>
              </a:rPr>
              <a:t>«</a:t>
            </a:r>
            <a:r>
              <a:rPr lang="en-GB" b="1" dirty="0" err="1">
                <a:solidFill>
                  <a:srgbClr val="003399"/>
                </a:solidFill>
                <a:latin typeface="Tahoma" pitchFamily="34" charset="0"/>
              </a:rPr>
              <a:t>Если</a:t>
            </a:r>
            <a:r>
              <a:rPr lang="en-GB" b="1" dirty="0">
                <a:solidFill>
                  <a:srgbClr val="003399"/>
                </a:solidFill>
                <a:latin typeface="Tahoma" pitchFamily="34" charset="0"/>
              </a:rPr>
              <a:t> </a:t>
            </a:r>
            <a:r>
              <a:rPr lang="en-GB" b="1" dirty="0" err="1">
                <a:solidFill>
                  <a:srgbClr val="003399"/>
                </a:solidFill>
                <a:latin typeface="Tahoma" pitchFamily="34" charset="0"/>
              </a:rPr>
              <a:t>душа</a:t>
            </a:r>
            <a:r>
              <a:rPr lang="en-GB" b="1" dirty="0">
                <a:solidFill>
                  <a:srgbClr val="003399"/>
                </a:solidFill>
                <a:latin typeface="Tahoma" pitchFamily="34" charset="0"/>
              </a:rPr>
              <a:t> </a:t>
            </a:r>
            <a:r>
              <a:rPr lang="en-GB" b="1" dirty="0" err="1">
                <a:solidFill>
                  <a:srgbClr val="003399"/>
                </a:solidFill>
                <a:latin typeface="Tahoma" pitchFamily="34" charset="0"/>
              </a:rPr>
              <a:t>родилась</a:t>
            </a:r>
            <a:r>
              <a:rPr lang="en-GB" b="1" dirty="0">
                <a:solidFill>
                  <a:srgbClr val="003399"/>
                </a:solidFill>
                <a:latin typeface="Tahoma" pitchFamily="34" charset="0"/>
              </a:rPr>
              <a:t> </a:t>
            </a:r>
            <a:r>
              <a:rPr lang="en-GB" b="1" dirty="0" err="1">
                <a:solidFill>
                  <a:srgbClr val="003399"/>
                </a:solidFill>
                <a:latin typeface="Tahoma" pitchFamily="34" charset="0"/>
              </a:rPr>
              <a:t>крылатой</a:t>
            </a:r>
            <a:r>
              <a:rPr lang="en-GB" b="1" dirty="0">
                <a:solidFill>
                  <a:srgbClr val="003399"/>
                </a:solidFill>
                <a:latin typeface="Tahoma" pitchFamily="34" charset="0"/>
              </a:rPr>
              <a:t>…»,</a:t>
            </a:r>
            <a:br>
              <a:rPr lang="en-GB" b="1" dirty="0">
                <a:solidFill>
                  <a:srgbClr val="003399"/>
                </a:solidFill>
                <a:latin typeface="Tahoma" pitchFamily="34" charset="0"/>
              </a:rPr>
            </a:br>
            <a:r>
              <a:rPr lang="en-GB" b="1" dirty="0">
                <a:solidFill>
                  <a:srgbClr val="003399"/>
                </a:solidFill>
                <a:latin typeface="Tahoma" pitchFamily="34" charset="0"/>
              </a:rPr>
              <a:t> </a:t>
            </a:r>
            <a:r>
              <a:rPr lang="en-GB" b="1" dirty="0" err="1">
                <a:solidFill>
                  <a:srgbClr val="003399"/>
                </a:solidFill>
                <a:latin typeface="Tahoma" pitchFamily="34" charset="0"/>
              </a:rPr>
              <a:t>посвященный</a:t>
            </a:r>
            <a:r>
              <a:rPr lang="en-GB" b="1" dirty="0">
                <a:solidFill>
                  <a:srgbClr val="003399"/>
                </a:solidFill>
                <a:latin typeface="Tahoma" pitchFamily="34" charset="0"/>
              </a:rPr>
              <a:t> </a:t>
            </a:r>
            <a:r>
              <a:rPr lang="en-GB" b="1" dirty="0" err="1">
                <a:solidFill>
                  <a:srgbClr val="003399"/>
                </a:solidFill>
                <a:latin typeface="Tahoma" pitchFamily="34" charset="0"/>
              </a:rPr>
              <a:t>творчеству</a:t>
            </a:r>
            <a:r>
              <a:rPr lang="en-GB" b="1" dirty="0">
                <a:solidFill>
                  <a:srgbClr val="003399"/>
                </a:solidFill>
                <a:latin typeface="Tahoma" pitchFamily="34" charset="0"/>
              </a:rPr>
              <a:t> М. </a:t>
            </a:r>
            <a:r>
              <a:rPr lang="en-GB" b="1" dirty="0" err="1">
                <a:solidFill>
                  <a:srgbClr val="003399"/>
                </a:solidFill>
                <a:latin typeface="Tahoma" pitchFamily="34" charset="0"/>
              </a:rPr>
              <a:t>Цветаевой</a:t>
            </a:r>
            <a:endParaRPr lang="en-GB" b="1" dirty="0">
              <a:solidFill>
                <a:srgbClr val="0033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46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57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15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40" y="0"/>
            <a:ext cx="684076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2"/>
            <a:ext cx="4067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97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7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267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7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285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8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961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8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852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926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5" y="790575"/>
            <a:ext cx="7345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/>
              <a:t>ОБУЧЕНИЕ НА 1 КУРСЕ ФИЛОЛОГИЧЕСКОГО ФАКУЛЬТЕТА</a:t>
            </a:r>
            <a:endParaRPr lang="ru-RU" sz="24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755575" y="1960040"/>
            <a:ext cx="7056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ДИСЦИПЛИНА </a:t>
            </a:r>
          </a:p>
          <a:p>
            <a:pPr algn="ctr"/>
            <a:r>
              <a:rPr lang="ru-RU" sz="2400" b="1" i="1" dirty="0" smtClean="0"/>
              <a:t>«ВВЕДЕНИЕ В ЛИТЕРАТУРОВЕДЕНИЕ»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187624" y="3284984"/>
            <a:ext cx="7488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/>
              <a:t>Анкетирование;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Знакомство с каталогом университета (в т.ч. электронным);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Работа со справочниками, словарями;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Аннотирование, рецензирование;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Конспектирование;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Составление библиографических списков источников по заданной теме;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Контрольная работа по обобщению теоретико-литературных знаний студентов.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22285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230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754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788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009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008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Описание: https://pbs.twimg.com/profile_images/563280565625819136/aU8_Uj0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34143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43852"/>
            <a:ext cx="98425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204787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ПРОГРАММА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Недели русского слова,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посвящённой 100-летию со дня рождения А.И. Солженицына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988840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15 </a:t>
            </a:r>
            <a:r>
              <a:rPr lang="ru-RU" b="1" dirty="0"/>
              <a:t>мая 2018 г.</a:t>
            </a:r>
            <a:endParaRPr lang="ru-RU" dirty="0"/>
          </a:p>
          <a:p>
            <a:pPr algn="ctr"/>
            <a:r>
              <a:rPr lang="ru-RU" dirty="0"/>
              <a:t>Торжественное открытие Недели русского слова	</a:t>
            </a:r>
          </a:p>
          <a:p>
            <a:pPr algn="ctr"/>
            <a:r>
              <a:rPr lang="ru-RU" dirty="0" smtClean="0"/>
              <a:t>Творческая </a:t>
            </a:r>
            <a:r>
              <a:rPr lang="ru-RU" dirty="0"/>
              <a:t>встреча с главным </a:t>
            </a:r>
            <a:r>
              <a:rPr lang="ru-RU" dirty="0" smtClean="0"/>
              <a:t>библиографом</a:t>
            </a:r>
            <a:r>
              <a:rPr lang="ru-RU" dirty="0"/>
              <a:t> Дома русского зарубежья </a:t>
            </a:r>
            <a:endParaRPr lang="ru-RU" dirty="0" smtClean="0"/>
          </a:p>
          <a:p>
            <a:pPr algn="ctr"/>
            <a:r>
              <a:rPr lang="ru-RU" dirty="0" smtClean="0"/>
              <a:t>им</a:t>
            </a:r>
            <a:r>
              <a:rPr lang="ru-RU" dirty="0"/>
              <a:t>. </a:t>
            </a:r>
            <a:r>
              <a:rPr lang="ru-RU" dirty="0" smtClean="0"/>
              <a:t>А.И</a:t>
            </a:r>
            <a:r>
              <a:rPr lang="ru-RU" dirty="0"/>
              <a:t>. Солженицына </a:t>
            </a:r>
            <a:r>
              <a:rPr lang="ru-RU" b="1" dirty="0"/>
              <a:t>Виктором </a:t>
            </a:r>
            <a:r>
              <a:rPr lang="ru-RU" b="1" dirty="0" err="1"/>
              <a:t>Леонидовым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 </a:t>
            </a:r>
            <a:r>
              <a:rPr lang="ru-RU" b="1" dirty="0" smtClean="0"/>
              <a:t>16 </a:t>
            </a:r>
            <a:r>
              <a:rPr lang="ru-RU" b="1" dirty="0"/>
              <a:t>мая 2018 г.</a:t>
            </a:r>
            <a:endParaRPr lang="ru-RU" dirty="0"/>
          </a:p>
          <a:p>
            <a:pPr algn="ctr"/>
            <a:r>
              <a:rPr lang="ru-RU" dirty="0" err="1"/>
              <a:t>Брейн</a:t>
            </a:r>
            <a:r>
              <a:rPr lang="ru-RU" dirty="0"/>
              <a:t>-ринг по биографии и </a:t>
            </a:r>
            <a:r>
              <a:rPr lang="ru-RU" dirty="0" smtClean="0"/>
              <a:t>творчеству</a:t>
            </a:r>
            <a:r>
              <a:rPr lang="ru-RU" dirty="0"/>
              <a:t> А.И. Солженицына</a:t>
            </a:r>
          </a:p>
          <a:p>
            <a:pPr algn="ctr"/>
            <a:r>
              <a:rPr lang="ru-RU" dirty="0"/>
              <a:t> </a:t>
            </a:r>
            <a:r>
              <a:rPr lang="ru-RU" b="1" dirty="0" smtClean="0"/>
              <a:t>17 </a:t>
            </a:r>
            <a:r>
              <a:rPr lang="ru-RU" b="1" dirty="0"/>
              <a:t>мая 2018 г.</a:t>
            </a:r>
            <a:endParaRPr lang="ru-RU" dirty="0"/>
          </a:p>
          <a:p>
            <a:pPr algn="ctr"/>
            <a:r>
              <a:rPr lang="ru-RU" dirty="0"/>
              <a:t>Межвузовская олимпиада по русскому языку как иностранному с участием команд УО ГГУ имени Ф. Скорины и УО МГПУ имени И.П. </a:t>
            </a:r>
            <a:r>
              <a:rPr lang="ru-RU" dirty="0" err="1"/>
              <a:t>Шамякина</a:t>
            </a:r>
            <a:r>
              <a:rPr lang="ru-RU" dirty="0"/>
              <a:t> 	</a:t>
            </a:r>
            <a:endParaRPr lang="ru-RU" dirty="0" smtClean="0"/>
          </a:p>
          <a:p>
            <a:pPr algn="ctr"/>
            <a:r>
              <a:rPr lang="ru-RU" dirty="0"/>
              <a:t>  </a:t>
            </a:r>
            <a:r>
              <a:rPr lang="ru-RU" b="1" dirty="0" smtClean="0"/>
              <a:t>18 </a:t>
            </a:r>
            <a:r>
              <a:rPr lang="ru-RU" b="1" dirty="0"/>
              <a:t>мая 2018 г.</a:t>
            </a:r>
            <a:endParaRPr lang="ru-RU" dirty="0"/>
          </a:p>
          <a:p>
            <a:pPr algn="ctr"/>
            <a:r>
              <a:rPr lang="ru-RU" dirty="0"/>
              <a:t>Конкурс «Риторика быстрого реагирования» </a:t>
            </a:r>
            <a:br>
              <a:rPr lang="ru-RU" dirty="0"/>
            </a:br>
            <a:r>
              <a:rPr lang="ru-RU" dirty="0"/>
              <a:t>(по цитатам и афоризмам А.И. Солженицына)			 </a:t>
            </a:r>
          </a:p>
          <a:p>
            <a:pPr algn="ctr"/>
            <a:r>
              <a:rPr lang="ru-RU" dirty="0"/>
              <a:t>Т</a:t>
            </a:r>
            <a:r>
              <a:rPr lang="ru-RU" dirty="0" smtClean="0"/>
              <a:t>оржественное </a:t>
            </a:r>
            <a:r>
              <a:rPr lang="ru-RU" dirty="0"/>
              <a:t>закрытие Недели русского слова.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251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89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09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22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9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16632"/>
            <a:ext cx="712941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Calibri" pitchFamily="34" charset="0"/>
              </a:rPr>
              <a:t>Анкета </a:t>
            </a:r>
            <a:r>
              <a:rPr lang="ru-RU" sz="2400" b="1" dirty="0" smtClean="0">
                <a:latin typeface="Calibri" pitchFamily="34" charset="0"/>
              </a:rPr>
              <a:t>читателя-филолога</a:t>
            </a:r>
          </a:p>
          <a:p>
            <a:pPr algn="ctr"/>
            <a:endParaRPr lang="ru-RU" sz="2400" dirty="0">
              <a:latin typeface="Calibri" pitchFamily="34" charset="0"/>
            </a:endParaRPr>
          </a:p>
          <a:p>
            <a:r>
              <a:rPr lang="ru-RU" sz="2400" dirty="0">
                <a:latin typeface="Calibri" pitchFamily="34" charset="0"/>
              </a:rPr>
              <a:t>1.Ваш любимый поэт?</a:t>
            </a:r>
          </a:p>
          <a:p>
            <a:r>
              <a:rPr lang="ru-RU" sz="2400" dirty="0">
                <a:latin typeface="Calibri" pitchFamily="34" charset="0"/>
              </a:rPr>
              <a:t>2. Ваш любимый писатель?</a:t>
            </a:r>
          </a:p>
          <a:p>
            <a:r>
              <a:rPr lang="ru-RU" sz="2400" dirty="0">
                <a:latin typeface="Calibri" pitchFamily="34" charset="0"/>
              </a:rPr>
              <a:t>3. Ваш любимый вид искусства?</a:t>
            </a:r>
          </a:p>
          <a:p>
            <a:r>
              <a:rPr lang="ru-RU" sz="2400" dirty="0">
                <a:latin typeface="Calibri" pitchFamily="34" charset="0"/>
              </a:rPr>
              <a:t>4. Есть ли </a:t>
            </a:r>
            <a:r>
              <a:rPr lang="ru-RU" sz="2400" dirty="0" smtClean="0">
                <a:latin typeface="Calibri" pitchFamily="34" charset="0"/>
              </a:rPr>
              <a:t>у </a:t>
            </a:r>
            <a:r>
              <a:rPr lang="ru-RU" sz="2400" dirty="0">
                <a:latin typeface="Calibri" pitchFamily="34" charset="0"/>
              </a:rPr>
              <a:t>В</a:t>
            </a:r>
            <a:r>
              <a:rPr lang="ru-RU" sz="2400" dirty="0" smtClean="0">
                <a:latin typeface="Calibri" pitchFamily="34" charset="0"/>
              </a:rPr>
              <a:t>ас </a:t>
            </a:r>
            <a:r>
              <a:rPr lang="ru-RU" sz="2400" dirty="0">
                <a:latin typeface="Calibri" pitchFamily="34" charset="0"/>
              </a:rPr>
              <a:t>дома библиотека? Из каких разделов она состоит?</a:t>
            </a:r>
          </a:p>
          <a:p>
            <a:r>
              <a:rPr lang="ru-RU" sz="2400" dirty="0">
                <a:latin typeface="Calibri" pitchFamily="34" charset="0"/>
              </a:rPr>
              <a:t>5. Выписывают ли в вашей семье периодику? Какие издания?</a:t>
            </a:r>
          </a:p>
          <a:p>
            <a:r>
              <a:rPr lang="ru-RU" sz="2400" dirty="0">
                <a:latin typeface="Calibri" pitchFamily="34" charset="0"/>
              </a:rPr>
              <a:t>6. Ваша любимая книга?</a:t>
            </a:r>
          </a:p>
          <a:p>
            <a:r>
              <a:rPr lang="ru-RU" sz="2400" dirty="0">
                <a:latin typeface="Calibri" pitchFamily="34" charset="0"/>
              </a:rPr>
              <a:t>7. Сколько времени Вы тратите на чтение</a:t>
            </a:r>
          </a:p>
          <a:p>
            <a:r>
              <a:rPr lang="ru-RU" sz="2400" dirty="0">
                <a:latin typeface="Calibri" pitchFamily="34" charset="0"/>
              </a:rPr>
              <a:t> (в </a:t>
            </a:r>
            <a:r>
              <a:rPr lang="ru-RU" sz="2400" dirty="0" smtClean="0">
                <a:latin typeface="Calibri" pitchFamily="34" charset="0"/>
              </a:rPr>
              <a:t>день / </a:t>
            </a:r>
            <a:r>
              <a:rPr lang="ru-RU" sz="2400" dirty="0">
                <a:latin typeface="Calibri" pitchFamily="34" charset="0"/>
              </a:rPr>
              <a:t>в неделю)?</a:t>
            </a:r>
          </a:p>
          <a:p>
            <a:r>
              <a:rPr lang="ru-RU" sz="2400" dirty="0">
                <a:latin typeface="Calibri" pitchFamily="34" charset="0"/>
              </a:rPr>
              <a:t>8. Занимаетесь ли Вы творчеством? Каким именно?</a:t>
            </a:r>
          </a:p>
          <a:p>
            <a:r>
              <a:rPr lang="ru-RU" sz="2400" dirty="0">
                <a:latin typeface="Calibri" pitchFamily="34" charset="0"/>
              </a:rPr>
              <a:t>9. Чему Вы посвящаете свободное время?</a:t>
            </a:r>
          </a:p>
          <a:p>
            <a:r>
              <a:rPr lang="ru-RU" sz="2400" dirty="0">
                <a:latin typeface="Calibri" pitchFamily="34" charset="0"/>
              </a:rPr>
              <a:t>10. Назовите книгу (автора), которую Вы читаете сейчас.</a:t>
            </a:r>
          </a:p>
        </p:txBody>
      </p:sp>
    </p:spTree>
    <p:extLst>
      <p:ext uri="{BB962C8B-B14F-4D97-AF65-F5344CB8AC3E}">
        <p14:creationId xmlns:p14="http://schemas.microsoft.com/office/powerpoint/2010/main" val="2394794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47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99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95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4518" y="2708920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/>
              <a:t>ПОСЛЕСЛОВИЕ…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890342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654" y="1052736"/>
            <a:ext cx="79543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/>
              <a:t>«…Если уйдет чародей и останется только рассказчик </a:t>
            </a:r>
            <a:endParaRPr lang="ru-RU" sz="2400" b="1" i="1" dirty="0" smtClean="0"/>
          </a:p>
          <a:p>
            <a:pPr algn="just"/>
            <a:r>
              <a:rPr lang="ru-RU" sz="2400" b="1" i="1" dirty="0" smtClean="0"/>
              <a:t>и </a:t>
            </a:r>
            <a:r>
              <a:rPr lang="ru-RU" sz="2400" b="1" i="1" dirty="0"/>
              <a:t>учитель, мы очутимся в неинтересной компании (Набоков)».</a:t>
            </a:r>
            <a:r>
              <a:rPr lang="ru-RU" sz="2400" b="1" dirty="0"/>
              <a:t> Или еще: </a:t>
            </a:r>
            <a:r>
              <a:rPr lang="ru-RU" sz="2400" b="1" i="1" dirty="0"/>
              <a:t>«Он во что бы то ни стало должен постоянно держать внимание читателя. Возможно, кто-то назовет это трюкачеством. А кто-то с восхищением будет следить за стремительным сюжетом… Разумеется литературное произведение – это не лекция, а сложная художественная структура. Между прочим, этот поистине лоцманский талант лавирования пригождается в литературе точно так же, как и в жизни»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61069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0642" y="2420888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/>
              <a:t>БЛАГОДАРИМ ЗА ВНИМАНИЕ!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330086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481" y="790575"/>
            <a:ext cx="77048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libri" pitchFamily="34" charset="0"/>
              </a:rPr>
              <a:t>Задание</a:t>
            </a:r>
            <a:endParaRPr lang="ru-RU" sz="2800" b="1" dirty="0">
              <a:latin typeface="Calibri" pitchFamily="34" charset="0"/>
            </a:endParaRPr>
          </a:p>
          <a:p>
            <a:pPr algn="ctr"/>
            <a:endParaRPr lang="ru-RU" sz="2800" b="1" dirty="0">
              <a:latin typeface="Calibri" pitchFamily="34" charset="0"/>
            </a:endParaRPr>
          </a:p>
          <a:p>
            <a:pPr algn="ctr"/>
            <a:r>
              <a:rPr lang="ru-RU" sz="2800" b="1" dirty="0" smtClean="0">
                <a:latin typeface="Calibri" pitchFamily="34" charset="0"/>
              </a:rPr>
              <a:t>Прочитайте </a:t>
            </a:r>
            <a:r>
              <a:rPr lang="ru-RU" sz="2800" b="1" dirty="0">
                <a:latin typeface="Calibri" pitchFamily="34" charset="0"/>
              </a:rPr>
              <a:t>рассказ (имя автора и заглавие не названы), определите тему, идею, проблематику произведения. Найдите образы-символы в повествовании. Подумайте, какое заглавие мог дать автор этому рассказу?</a:t>
            </a: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75929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2828" y="404664"/>
            <a:ext cx="77383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Calibri" pitchFamily="34" charset="0"/>
              </a:rPr>
              <a:t>Контрольная работа </a:t>
            </a:r>
            <a:endParaRPr lang="ru-RU" sz="2800" b="1" dirty="0" smtClean="0">
              <a:latin typeface="Calibri" pitchFamily="34" charset="0"/>
            </a:endParaRPr>
          </a:p>
          <a:p>
            <a:pPr algn="ctr"/>
            <a:r>
              <a:rPr lang="ru-RU" sz="2800" b="1" dirty="0" smtClean="0">
                <a:latin typeface="Calibri" pitchFamily="34" charset="0"/>
              </a:rPr>
              <a:t>по </a:t>
            </a:r>
            <a:r>
              <a:rPr lang="ru-RU" sz="2800" b="1" dirty="0">
                <a:latin typeface="Calibri" pitchFamily="34" charset="0"/>
              </a:rPr>
              <a:t>введению </a:t>
            </a:r>
            <a:r>
              <a:rPr lang="ru-RU" sz="2800" b="1" dirty="0" smtClean="0">
                <a:latin typeface="Calibri" pitchFamily="34" charset="0"/>
              </a:rPr>
              <a:t>в </a:t>
            </a:r>
            <a:r>
              <a:rPr lang="ru-RU" sz="2800" b="1" dirty="0">
                <a:latin typeface="Calibri" pitchFamily="34" charset="0"/>
              </a:rPr>
              <a:t>литературоведение</a:t>
            </a:r>
          </a:p>
          <a:p>
            <a:pPr algn="ctr"/>
            <a:endParaRPr lang="ru-RU" sz="2800" dirty="0">
              <a:latin typeface="Calibri" pitchFamily="34" charset="0"/>
            </a:endParaRPr>
          </a:p>
          <a:p>
            <a:pPr algn="ctr"/>
            <a:r>
              <a:rPr lang="ru-RU" sz="2800" i="1" dirty="0">
                <a:latin typeface="Calibri" pitchFamily="34" charset="0"/>
              </a:rPr>
              <a:t>Вариант 1</a:t>
            </a:r>
          </a:p>
          <a:p>
            <a:pPr algn="ctr"/>
            <a:endParaRPr lang="ru-RU" sz="2800" dirty="0">
              <a:latin typeface="Calibri" pitchFamily="34" charset="0"/>
            </a:endParaRPr>
          </a:p>
          <a:p>
            <a:r>
              <a:rPr lang="ru-RU" sz="2800" dirty="0">
                <a:latin typeface="Calibri" pitchFamily="34" charset="0"/>
              </a:rPr>
              <a:t>1. Тематика художественного произведения.</a:t>
            </a:r>
          </a:p>
          <a:p>
            <a:r>
              <a:rPr lang="ru-RU" sz="2800" dirty="0">
                <a:latin typeface="Calibri" pitchFamily="34" charset="0"/>
              </a:rPr>
              <a:t>2. Тема поэта и поэзии в творчестве А.С. Пушкина.</a:t>
            </a:r>
          </a:p>
          <a:p>
            <a:r>
              <a:rPr lang="ru-RU" sz="2800" dirty="0">
                <a:latin typeface="Calibri" pitchFamily="34" charset="0"/>
              </a:rPr>
              <a:t>3. Напишите отзыв на одно из стихотворений А.С. Пушкина (по выбору студента).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06842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548680"/>
            <a:ext cx="6120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/>
              <a:t>ОБУЧЕНИЕ НА </a:t>
            </a:r>
            <a:r>
              <a:rPr lang="ru-RU" sz="2400" b="1" u="sng" dirty="0" smtClean="0"/>
              <a:t>2 </a:t>
            </a:r>
            <a:r>
              <a:rPr lang="ru-RU" sz="2400" b="1" u="sng" dirty="0"/>
              <a:t>КУРСЕ </a:t>
            </a:r>
            <a:endParaRPr lang="ru-RU" sz="2400" b="1" u="sng" dirty="0" smtClean="0"/>
          </a:p>
          <a:p>
            <a:pPr algn="ctr"/>
            <a:r>
              <a:rPr lang="ru-RU" sz="2400" b="1" u="sng" dirty="0" smtClean="0"/>
              <a:t>ФИЛОЛОГИЧЕСКОГО </a:t>
            </a:r>
            <a:r>
              <a:rPr lang="ru-RU" sz="2400" b="1" u="sng" dirty="0"/>
              <a:t>ФАКУЛЬТЕТА</a:t>
            </a: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290" y="1578107"/>
            <a:ext cx="72014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ДИСЦИПЛИНЫ </a:t>
            </a:r>
          </a:p>
          <a:p>
            <a:pPr algn="ctr"/>
            <a:endParaRPr lang="ru-RU" sz="2400" b="1" i="1" dirty="0"/>
          </a:p>
          <a:p>
            <a:r>
              <a:rPr lang="ru-RU" sz="2400" b="1" i="1" dirty="0" smtClean="0"/>
              <a:t>1. «ИСТОРИЯ РУССКОЙ ЛИТЕРАТУРЫ И ЛИТЕРАТУРНОЙ КРИТИКИ», </a:t>
            </a:r>
          </a:p>
          <a:p>
            <a:pPr marL="457200" indent="-457200">
              <a:buAutoNum type="arabicPeriod"/>
            </a:pPr>
            <a:endParaRPr lang="ru-RU" sz="2400" b="1" i="1" dirty="0" smtClean="0"/>
          </a:p>
          <a:p>
            <a:r>
              <a:rPr lang="ru-RU" sz="2400" b="1" i="1" dirty="0" smtClean="0"/>
              <a:t>2. «ИСТОРИЯ ЗАРУБЕЖНОЙ ЛИТЕРАТУРЫ»,</a:t>
            </a:r>
          </a:p>
          <a:p>
            <a:r>
              <a:rPr lang="ru-RU" sz="2400" b="1" i="1" dirty="0" smtClean="0"/>
              <a:t> </a:t>
            </a:r>
          </a:p>
          <a:p>
            <a:r>
              <a:rPr lang="ru-RU" sz="2400" b="1" i="1" dirty="0" smtClean="0"/>
              <a:t>3. «МИРОВОЙ ЛИТЕРАТУРНЫЙ ПРОЦЕСС», </a:t>
            </a:r>
          </a:p>
          <a:p>
            <a:endParaRPr lang="ru-RU" sz="2400" b="1" i="1" dirty="0" smtClean="0"/>
          </a:p>
          <a:p>
            <a:r>
              <a:rPr lang="ru-RU" sz="2400" b="1" i="1" dirty="0" smtClean="0"/>
              <a:t>4. «ДЕТСКАЯ ЛИТЕРАТУРА».</a:t>
            </a:r>
            <a:endParaRPr lang="ru-RU" sz="2400" b="1" i="1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7836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948105"/>
            <a:ext cx="7128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</a:rPr>
              <a:t>Задания при изучении </a:t>
            </a:r>
          </a:p>
          <a:p>
            <a:pPr algn="ctr"/>
            <a:r>
              <a:rPr lang="ru-RU" sz="2400" b="1" dirty="0" smtClean="0">
                <a:latin typeface="Calibri" pitchFamily="34" charset="0"/>
              </a:rPr>
              <a:t>историко-литературных курсов 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5" y="2090172"/>
            <a:ext cx="81312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/>
              <a:t>Проект-презентация по биографии изучаемого автора;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Составление теста по тексту;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Письменный анализ эпизодов, образов литературных героев («Биография любимого героя»);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Сочинение-эссе по одной из цитат художественного текста;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Творческий проект «Книга моего детства»,</a:t>
            </a:r>
          </a:p>
          <a:p>
            <a:pPr marL="342900" indent="-342900">
              <a:buAutoNum type="arabicPeriod"/>
            </a:pPr>
            <a:r>
              <a:rPr lang="ru-RU" sz="2400" b="1" dirty="0" smtClean="0"/>
              <a:t>«Старая сказка на новый лад».</a:t>
            </a:r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05077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ormcon.net/data/56ef35e10ff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Кудласевич Л.Н\картинки\ГЕРБ мгпу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7858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790575"/>
            <a:ext cx="66247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/>
              <a:t>ОБУЧЕНИЕ НА </a:t>
            </a:r>
            <a:r>
              <a:rPr lang="ru-RU" sz="2000" b="1" u="sng" dirty="0" smtClean="0"/>
              <a:t>3 </a:t>
            </a:r>
            <a:r>
              <a:rPr lang="ru-RU" sz="2000" b="1" u="sng" dirty="0"/>
              <a:t>КУРСЕ </a:t>
            </a:r>
          </a:p>
          <a:p>
            <a:pPr algn="ctr"/>
            <a:r>
              <a:rPr lang="ru-RU" sz="2000" b="1" u="sng" dirty="0"/>
              <a:t>ФИЛОЛОГИЧЕСКОГО ФАКУЛЬТЕТА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80105" y="2052459"/>
            <a:ext cx="70182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ДИСЦИПЛИНЫ </a:t>
            </a:r>
          </a:p>
          <a:p>
            <a:pPr algn="ctr"/>
            <a:endParaRPr lang="ru-RU" sz="2400" b="1" i="1" dirty="0"/>
          </a:p>
          <a:p>
            <a:r>
              <a:rPr lang="ru-RU" sz="2400" b="1" i="1" dirty="0"/>
              <a:t>1. </a:t>
            </a:r>
            <a:r>
              <a:rPr lang="ru-RU" sz="2400" b="1" i="1" dirty="0" smtClean="0"/>
              <a:t>«МЕТОДИКА ПРЕПОДАВАНИЯ РУССКОЙ ЛИТЕРАТУРЫ», </a:t>
            </a:r>
            <a:endParaRPr lang="ru-RU" sz="2400" b="1" i="1" dirty="0"/>
          </a:p>
          <a:p>
            <a:pPr marL="457200" indent="-457200">
              <a:buAutoNum type="arabicPeriod"/>
            </a:pPr>
            <a:endParaRPr lang="ru-RU" sz="2400" b="1" i="1" dirty="0"/>
          </a:p>
          <a:p>
            <a:r>
              <a:rPr lang="ru-RU" sz="2400" b="1" i="1" dirty="0"/>
              <a:t>2. </a:t>
            </a:r>
            <a:r>
              <a:rPr lang="ru-RU" sz="2400" b="1" i="1" dirty="0" smtClean="0"/>
              <a:t>«ВНЕКЛАССНАЯ РАБОТА ПО РУССКОЙ ЛИТЕРАТУРЕ».</a:t>
            </a:r>
            <a:endParaRPr lang="ru-RU" sz="2400" b="1" i="1" dirty="0"/>
          </a:p>
          <a:p>
            <a:r>
              <a:rPr lang="ru-RU" sz="2400" b="1" i="1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506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475</Words>
  <Application>Microsoft Office PowerPoint</Application>
  <PresentationFormat>Экран (4:3)</PresentationFormat>
  <Paragraphs>160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ОМС</dc:creator>
  <cp:lastModifiedBy>ОМС</cp:lastModifiedBy>
  <cp:revision>77</cp:revision>
  <dcterms:created xsi:type="dcterms:W3CDTF">2016-08-24T07:01:00Z</dcterms:created>
  <dcterms:modified xsi:type="dcterms:W3CDTF">2019-09-24T12:10:22Z</dcterms:modified>
</cp:coreProperties>
</file>