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3"/>
  </p:sldMasterIdLst>
  <p:notesMasterIdLst>
    <p:notesMasterId r:id="rId13"/>
  </p:notesMasterIdLst>
  <p:handoutMasterIdLst>
    <p:handoutMasterId r:id="rId14"/>
  </p:handoutMasterIdLst>
  <p:sldIdLst>
    <p:sldId id="282" r:id="rId4"/>
    <p:sldId id="304" r:id="rId5"/>
    <p:sldId id="303" r:id="rId6"/>
    <p:sldId id="307" r:id="rId7"/>
    <p:sldId id="305" r:id="rId8"/>
    <p:sldId id="306" r:id="rId9"/>
    <p:sldId id="293" r:id="rId10"/>
    <p:sldId id="308" r:id="rId11"/>
    <p:sldId id="296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4F8"/>
    <a:srgbClr val="14EA04"/>
    <a:srgbClr val="F25C00"/>
    <a:srgbClr val="E9C0FC"/>
    <a:srgbClr val="CC49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31" autoAdjust="0"/>
  </p:normalViewPr>
  <p:slideViewPr>
    <p:cSldViewPr snapToGrid="0">
      <p:cViewPr varScale="1">
        <p:scale>
          <a:sx n="79" d="100"/>
          <a:sy n="79" d="100"/>
        </p:scale>
        <p:origin x="-84" y="-6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5/10/relationships/revisionInfo" Target="revisionInfo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F8DD750-E9C8-498E-B02F-A465CB2BB798}" type="datetime1">
              <a:rPr lang="ru-RU" smtClean="0"/>
              <a:t>27.09.2019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7C6E7-B645-4B70-AC63-7A575D94CEB1}" type="datetime1">
              <a:rPr lang="ru-RU" smtClean="0"/>
              <a:pPr/>
              <a:t>27.09.2019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00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841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008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929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=""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=""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лайд с благодарност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7" name="Текст 5">
            <a:extLst>
              <a:ext uri="{FF2B5EF4-FFF2-40B4-BE49-F238E27FC236}">
                <a16:creationId xmlns=""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8" name="Текст 6">
            <a:extLst>
              <a:ext uri="{FF2B5EF4-FFF2-40B4-BE49-F238E27FC236}">
                <a16:creationId xmlns=""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9" name="Текст 7">
            <a:extLst>
              <a:ext uri="{FF2B5EF4-FFF2-40B4-BE49-F238E27FC236}">
                <a16:creationId xmlns=""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0" name="Текст 8">
            <a:extLst>
              <a:ext uri="{FF2B5EF4-FFF2-40B4-BE49-F238E27FC236}">
                <a16:creationId xmlns=""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=""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6" name="Текст 4">
            <a:extLst>
              <a:ext uri="{FF2B5EF4-FFF2-40B4-BE49-F238E27FC236}">
                <a16:creationId xmlns=""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=""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=""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=""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=""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=""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=""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1" y="6442075"/>
            <a:ext cx="2540000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131F288E-ED09-4711-8AAD-5D75456F5D0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6051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Рисунок 20">
            <a:extLst>
              <a:ext uri="{FF2B5EF4-FFF2-40B4-BE49-F238E27FC236}">
                <a16:creationId xmlns=""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rtlCol="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Рисунок 11">
            <a:extLst>
              <a:ext uri="{FF2B5EF4-FFF2-40B4-BE49-F238E27FC236}">
                <a16:creationId xmlns=""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 rtlCol="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rtlCol="0" anchor="t"/>
          <a:lstStyle>
            <a:lvl1pPr algn="l">
              <a:lnSpc>
                <a:spcPts val="4000"/>
              </a:lnSpc>
              <a:defRPr sz="38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 слайда-разделителя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 rtlCol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>
            <a:extLst>
              <a:ext uri="{FF2B5EF4-FFF2-40B4-BE49-F238E27FC236}">
                <a16:creationId xmlns=""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-фотография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Рисунок 10">
            <a:extLst>
              <a:ext uri="{FF2B5EF4-FFF2-40B4-BE49-F238E27FC236}">
                <a16:creationId xmlns=""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=""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9" name="Рисунок 8">
            <a:extLst>
              <a:ext uri="{FF2B5EF4-FFF2-40B4-BE49-F238E27FC236}">
                <a16:creationId xmlns=""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5">
            <a:extLst>
              <a:ext uri="{FF2B5EF4-FFF2-40B4-BE49-F238E27FC236}">
                <a16:creationId xmlns=""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1" name="Полилиния 5">
            <a:extLst>
              <a:ext uri="{FF2B5EF4-FFF2-40B4-BE49-F238E27FC236}">
                <a16:creationId xmlns=""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3" name="Полилиния 5">
            <a:extLst>
              <a:ext uri="{FF2B5EF4-FFF2-40B4-BE49-F238E27FC236}">
                <a16:creationId xmlns=""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4" name="Полилиния 5">
            <a:extLst>
              <a:ext uri="{FF2B5EF4-FFF2-40B4-BE49-F238E27FC236}">
                <a16:creationId xmlns=""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15" name="Полилиния 5">
            <a:extLst>
              <a:ext uri="{FF2B5EF4-FFF2-40B4-BE49-F238E27FC236}">
                <a16:creationId xmlns=""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=""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=""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=""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=""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=""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=""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rtlCol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ru-RU" noProof="0" dirty="0"/>
              <a:t>Введите подпись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рямоугольник: Скругленные углы 24">
            <a:extLst>
              <a:ext uri="{FF2B5EF4-FFF2-40B4-BE49-F238E27FC236}">
                <a16:creationId xmlns=""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0" r:id="rId11"/>
    <p:sldLayoutId id="2147483652" r:id="rId12"/>
    <p:sldLayoutId id="2147483656" r:id="rId13"/>
    <p:sldLayoutId id="2147483657" r:id="rId14"/>
    <p:sldLayoutId id="2147483655" r:id="rId15"/>
    <p:sldLayoutId id="2147483667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8.png"/><Relationship Id="rId7" Type="http://schemas.openxmlformats.org/officeDocument/2006/relationships/image" Target="../media/image13.svg"/><Relationship Id="rId12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9.png"/><Relationship Id="rId11" Type="http://schemas.openxmlformats.org/officeDocument/2006/relationships/image" Target="../media/image17.svg"/><Relationship Id="rId5" Type="http://schemas.openxmlformats.org/officeDocument/2006/relationships/image" Target="../media/image11.svg"/><Relationship Id="rId10" Type="http://schemas.openxmlformats.org/officeDocument/2006/relationships/image" Target="../media/image11.png"/><Relationship Id="rId9" Type="http://schemas.openxmlformats.org/officeDocument/2006/relationships/image" Target="../media/image1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" b="1691"/>
          <a:stretch>
            <a:fillRect/>
          </a:stretch>
        </p:blipFill>
        <p:spPr>
          <a:xfrm>
            <a:off x="-1" y="3313112"/>
            <a:ext cx="5288262" cy="3403600"/>
          </a:xfrm>
        </p:spPr>
      </p:pic>
      <p:sp>
        <p:nvSpPr>
          <p:cNvPr id="25" name="Надпись 24" descr="Акцент слайда для поля заголовка">
            <a:extLst>
              <a:ext uri="{FF2B5EF4-FFF2-40B4-BE49-F238E27FC236}">
                <a16:creationId xmlns="" xmlns:a16="http://schemas.microsoft.com/office/drawing/2014/main" id="{7EF238CB-AB58-4787-8F9C-A1C16929A2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 flipH="1">
            <a:off x="-1" y="3914775"/>
            <a:ext cx="1481849" cy="220027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3934" y="4186211"/>
            <a:ext cx="4000500" cy="690752"/>
          </a:xfrm>
        </p:spPr>
        <p:txBody>
          <a:bodyPr rtlCol="0"/>
          <a:lstStyle/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ПОДГОТОВИЛА СТУДЕНТКА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ФИЛОЛОГИЧЕСКОГО ФАКУЛЬТЕТА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 КУРСА 4 ГРУППЫ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ЛИНЕВИЧ АЛЕСЯ</a:t>
            </a:r>
          </a:p>
        </p:txBody>
      </p:sp>
      <p:sp>
        <p:nvSpPr>
          <p:cNvPr id="20" name="Равнобедренный треугольник 19" descr="Тень на слайде для поля заголовка">
            <a:extLst>
              <a:ext uri="{FF2B5EF4-FFF2-40B4-BE49-F238E27FC236}">
                <a16:creationId xmlns="" xmlns:a16="http://schemas.microsoft.com/office/drawing/2014/main" id="{545D50A1-D634-4325-B06C-5450FDF7B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86400" y="2846334"/>
            <a:ext cx="65314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семинар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образования в высшей школе: 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подходы к решению проблемы»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158106"/>
            <a:ext cx="1201782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ОБАЗОВАНИЯ РЕСПУБЛИКИ БЕЛАРУСЬ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УЧЕБНО-НАУЧНО-ИННОВАЦИОННЫЙ КЛАСТЕР НЕПРЕРЫВНОГО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«МОЗЫРСКИЙ ГОСУДАРСТВЕННЫЙ ПЕДАГОГИЧЕСКИЙ УНИВЕРСИТЕТ ИМЕНИ И.П. ШАМЯКИНА»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ПЕДАГОГИЧЕСКИХ ТЕХНОЛОГИЙ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31F288E-ED09-4711-8AAD-5D75456F5D00}" type="slidenum">
              <a:rPr lang="ru-RU" smtClean="0"/>
              <a:pPr lvl="1">
                <a:defRPr/>
              </a:pPr>
              <a:t>2</a:t>
            </a:fld>
            <a:endParaRPr lang="ru-RU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56000" y="139273"/>
            <a:ext cx="828595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работы участников семинара:</a:t>
            </a:r>
          </a:p>
          <a:p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обмен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опытом по применению инновационных образовательных технологий, направленных на повышение уровня успеваемости студентов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поиск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путей повышения мотивации студентов к овладению системой профессиональных знаний и умений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8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-- выработка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рекомендаций по повышению качества образования студентов в процессе университетского обучения.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6" r="5016"/>
          <a:stretch>
            <a:fillRect/>
          </a:stretch>
        </p:blipFill>
        <p:spPr>
          <a:xfrm>
            <a:off x="-244694" y="3291806"/>
            <a:ext cx="4536835" cy="3362994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896294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32302" y="1842187"/>
            <a:ext cx="11760200" cy="2808288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</a:t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НАУЧНО-МЕТОДИЧЕСКОГО </a:t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СЕМИНАРА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r="12309"/>
          <a:stretch>
            <a:fillRect/>
          </a:stretch>
        </p:blipFill>
        <p:spPr>
          <a:xfrm>
            <a:off x="524188" y="4129345"/>
            <a:ext cx="2770555" cy="2448005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sp>
        <p:nvSpPr>
          <p:cNvPr id="5" name="Правильный пятиугольник 4"/>
          <p:cNvSpPr/>
          <p:nvPr/>
        </p:nvSpPr>
        <p:spPr>
          <a:xfrm rot="18724309">
            <a:off x="9324526" y="5604012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 rot="18724309">
            <a:off x="-18424" y="567554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61" r="26861"/>
          <a:stretch>
            <a:fillRect/>
          </a:stretch>
        </p:blipFill>
        <p:spPr>
          <a:xfrm>
            <a:off x="10463898" y="2960915"/>
            <a:ext cx="1528755" cy="1350776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114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39184" y="692150"/>
            <a:ext cx="11760200" cy="28082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НАУЧНО-МЕТОДИЧЕСКОГО СЕМИНАРА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4412" y="2815976"/>
            <a:ext cx="12192000" cy="20907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Борис Алексеевич </a:t>
            </a:r>
            <a:r>
              <a:rPr lang="ru-RU" sz="4000" b="1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Крук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декан факультета дошкольного 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начального  образования,</a:t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кандидат филологических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наук, доцент</a:t>
            </a:r>
            <a:endParaRPr lang="ru-RU" alt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r="12309"/>
          <a:stretch>
            <a:fillRect/>
          </a:stretch>
        </p:blipFill>
        <p:spPr>
          <a:xfrm>
            <a:off x="190359" y="5195780"/>
            <a:ext cx="1652955" cy="1460517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sp>
        <p:nvSpPr>
          <p:cNvPr id="5" name="Правильный пятиугольник 4"/>
          <p:cNvSpPr/>
          <p:nvPr/>
        </p:nvSpPr>
        <p:spPr>
          <a:xfrm rot="18724309">
            <a:off x="9876070" y="5604012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 rot="18724309">
            <a:off x="10856943" y="1496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27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90359" y="564281"/>
            <a:ext cx="11760200" cy="280828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Инновационые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подготовке будущего педагога к профессиональной деятельности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инклюзивного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0" y="3105043"/>
            <a:ext cx="12192000" cy="20907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 err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Жлудова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Наталия Семеновна,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доцент кафедры специальной педагогики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методик дошкольного и начального образования,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кандидат педагогических наук,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доцент</a:t>
            </a:r>
            <a:endParaRPr lang="ru-RU" alt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5" name="Правильный пятиугольник 4"/>
          <p:cNvSpPr/>
          <p:nvPr/>
        </p:nvSpPr>
        <p:spPr>
          <a:xfrm rot="17433121">
            <a:off x="61449" y="5986048"/>
            <a:ext cx="737576" cy="687394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 rot="18724309">
            <a:off x="10856943" y="1496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67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90359" y="880836"/>
            <a:ext cx="11760200" cy="2808288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АСПЕКТЫ УСПЕШНОСТИ ОБУЧЕНИЯ СТУДЕНТОВ-ФИЛОЛОГОВ</a:t>
            </a:r>
            <a: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4412" y="2952525"/>
            <a:ext cx="12192000" cy="20907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Лобан Марина Геннадьевна,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старший преподаватель кафедры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белорусской и русской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филологии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9" r="12309"/>
          <a:stretch>
            <a:fillRect/>
          </a:stretch>
        </p:blipFill>
        <p:spPr>
          <a:xfrm>
            <a:off x="190359" y="5195780"/>
            <a:ext cx="1652955" cy="1460517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sp>
        <p:nvSpPr>
          <p:cNvPr id="5" name="Правильный пятиугольник 4"/>
          <p:cNvSpPr/>
          <p:nvPr/>
        </p:nvSpPr>
        <p:spPr>
          <a:xfrm rot="18724309">
            <a:off x="9876070" y="5604012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ильный пятиугольник 6"/>
          <p:cNvSpPr/>
          <p:nvPr/>
        </p:nvSpPr>
        <p:spPr>
          <a:xfrm rot="18724309">
            <a:off x="10856943" y="1496"/>
            <a:ext cx="1175657" cy="1125570"/>
          </a:xfrm>
          <a:prstGeom prst="pentagon">
            <a:avLst/>
          </a:prstGeom>
          <a:noFill/>
          <a:ln w="38100">
            <a:solidFill>
              <a:schemeClr val="accent5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70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 5" descr="Пустой контрастный элемент">
            <a:extLst>
              <a:ext uri="{FF2B5EF4-FFF2-40B4-BE49-F238E27FC236}">
                <a16:creationId xmlns="" xmlns:a16="http://schemas.microsoft.com/office/drawing/2014/main" id="{10117390-DCFE-4FAE-B3FD-DAECFE779A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8713227" y="20491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1" name="Равнобедренный треугольник 20" descr="Акцент тени для заголовка">
            <a:extLst>
              <a:ext uri="{FF2B5EF4-FFF2-40B4-BE49-F238E27FC236}">
                <a16:creationId xmlns="" xmlns:a16="http://schemas.microsoft.com/office/drawing/2014/main" id="{59A98ED3-718C-409B-BC1D-07842F9F58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 flipH="1">
            <a:off x="818622" y="5059696"/>
            <a:ext cx="643374" cy="424971"/>
          </a:xfrm>
          <a:prstGeom prst="triangle">
            <a:avLst>
              <a:gd name="adj" fmla="val 100000"/>
            </a:avLst>
          </a:prstGeom>
          <a:solidFill>
            <a:schemeClr val="accent5">
              <a:lumMod val="25000"/>
              <a:lumOff val="75000"/>
            </a:schemeClr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872" y="4111336"/>
            <a:ext cx="1840585" cy="3929578"/>
          </a:xfrm>
        </p:spPr>
        <p:txBody>
          <a:bodyPr rtlCol="0"/>
          <a:lstStyle/>
          <a:p>
            <a:pPr algn="ctr" rtl="0"/>
            <a:r>
              <a:rPr lang="ru-RU" sz="1900" dirty="0" smtClean="0"/>
              <a:t>Так же, если ученику нужно немного отдохнуть от нагрузки на уроках, он может посмотреть в окно и дать отдохнуть глазам и мыслям. </a:t>
            </a:r>
            <a:endParaRPr lang="ru-RU" sz="19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942" y="3462133"/>
            <a:ext cx="5757181" cy="31951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812"/>
            <a:ext cx="4956174" cy="3301574"/>
          </a:xfrm>
          <a:prstGeom prst="rect">
            <a:avLst/>
          </a:prstGeom>
        </p:spPr>
      </p:pic>
      <p:pic>
        <p:nvPicPr>
          <p:cNvPr id="10" name="Рисунок 9"/>
          <p:cNvPicPr>
            <a:picLocks noGrp="1" noChangeAspect="1"/>
          </p:cNvPicPr>
          <p:nvPr>
            <p:ph type="pic" sz="quarter" idx="4294967295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31" r="9031"/>
          <a:stretch>
            <a:fillRect/>
          </a:stretch>
        </p:blipFill>
        <p:spPr>
          <a:xfrm>
            <a:off x="81031" y="3839502"/>
            <a:ext cx="2761932" cy="2440386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pic>
        <p:nvPicPr>
          <p:cNvPr id="11" name="Рисунок 10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73" r="17673"/>
          <a:stretch>
            <a:fillRect/>
          </a:stretch>
        </p:blipFill>
        <p:spPr>
          <a:xfrm>
            <a:off x="2984002" y="4231272"/>
            <a:ext cx="2837085" cy="2506790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</p:spPr>
      </p:pic>
      <p:sp>
        <p:nvSpPr>
          <p:cNvPr id="5" name="Прямоугольник 4"/>
          <p:cNvSpPr/>
          <p:nvPr/>
        </p:nvSpPr>
        <p:spPr>
          <a:xfrm>
            <a:off x="5292723" y="1005760"/>
            <a:ext cx="6502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МИКРОФОН, ВОПРОСЫ-ОТВЕТЫ, ПОДВЕДЕНИЕ ИТОГОВ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69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1" b="1691"/>
          <a:stretch>
            <a:fillRect/>
          </a:stretch>
        </p:blipFill>
        <p:spPr>
          <a:xfrm>
            <a:off x="-1" y="3313112"/>
            <a:ext cx="5288262" cy="3403600"/>
          </a:xfrm>
        </p:spPr>
      </p:pic>
      <p:sp>
        <p:nvSpPr>
          <p:cNvPr id="25" name="Надпись 24" descr="Акцент слайда для поля заголовка">
            <a:extLst>
              <a:ext uri="{FF2B5EF4-FFF2-40B4-BE49-F238E27FC236}">
                <a16:creationId xmlns="" xmlns:a16="http://schemas.microsoft.com/office/drawing/2014/main" id="{7EF238CB-AB58-4787-8F9C-A1C16929A2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 flipH="1">
            <a:off x="-1" y="3914775"/>
            <a:ext cx="1481849" cy="220027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4" name="Подзаголовок 3">
            <a:extLst>
              <a:ext uri="{FF2B5EF4-FFF2-40B4-BE49-F238E27FC236}">
                <a16:creationId xmlns=""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3934" y="4186211"/>
            <a:ext cx="4000500" cy="690752"/>
          </a:xfrm>
        </p:spPr>
        <p:txBody>
          <a:bodyPr rtlCol="0"/>
          <a:lstStyle/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ПОДГОТОВИЛА СТУДЕНТКА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ФИЛОЛОГИЧЕСКОГО ФАКУЛЬТЕТА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2 КУРСА 4 ГРУППЫ</a:t>
            </a:r>
          </a:p>
          <a:p>
            <a:pPr rt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/>
              <a:t>ЛИНЕВИЧ АЛЕСЯ</a:t>
            </a:r>
          </a:p>
        </p:txBody>
      </p:sp>
      <p:sp>
        <p:nvSpPr>
          <p:cNvPr id="20" name="Равнобедренный треугольник 19" descr="Тень на слайде для поля заголовка">
            <a:extLst>
              <a:ext uri="{FF2B5EF4-FFF2-40B4-BE49-F238E27FC236}">
                <a16:creationId xmlns="" xmlns:a16="http://schemas.microsoft.com/office/drawing/2014/main" id="{545D50A1-D634-4325-B06C-5450FDF7B8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86399" y="2846334"/>
            <a:ext cx="653142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Научно-методический семинар</a:t>
            </a: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«Повышение качества образования в высшей школе: </a:t>
            </a:r>
          </a:p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подходы к решению проблемы»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58106"/>
            <a:ext cx="1201782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ОБАЗОВАНИЯ РЕСПУБЛИКИ БЕЛАРУСЬ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УЧЕБНО-НАУЧНО-ИННОВАЦИОННЫЙ КЛАСТЕР НЕПРЕРЫВНОГО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УЧРЕЖДЕНИЕ ОБРАЗОВАНИЯ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«МОЗЫРСКИЙ ГОСУДАРСТВЕННЫЙ ПЕДАГОГИЧЕСКИЙ УНИВЕРСИТЕТ ИМЕНИ И.П. ШАМЯКИНА»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ПЕДАГОГИЧЕСКИХ ТЕХНОЛОГИЙ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88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Надпись 37" descr="Акцент для блока заголовка">
            <a:extLst>
              <a:ext uri="{FF2B5EF4-FFF2-40B4-BE49-F238E27FC236}">
                <a16:creationId xmlns="" xmlns:a16="http://schemas.microsoft.com/office/drawing/2014/main" id="{B231FB9C-F234-41D0-A4CE-8C29A5F2F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/>
        </p:nvSpPr>
        <p:spPr>
          <a:xfrm>
            <a:off x="11354303" y="3842399"/>
            <a:ext cx="846997" cy="2200275"/>
          </a:xfrm>
          <a:custGeom>
            <a:avLst/>
            <a:gdLst>
              <a:gd name="connsiteX0" fmla="*/ 99480 w 846997"/>
              <a:gd name="connsiteY0" fmla="*/ 0 h 2200275"/>
              <a:gd name="connsiteX1" fmla="*/ 846997 w 846997"/>
              <a:gd name="connsiteY1" fmla="*/ 0 h 2200275"/>
              <a:gd name="connsiteX2" fmla="*/ 846997 w 846997"/>
              <a:gd name="connsiteY2" fmla="*/ 2200275 h 2200275"/>
              <a:gd name="connsiteX3" fmla="*/ 99480 w 846997"/>
              <a:gd name="connsiteY3" fmla="*/ 2200275 h 2200275"/>
              <a:gd name="connsiteX4" fmla="*/ 0 w 846997"/>
              <a:gd name="connsiteY4" fmla="*/ 2099942 h 2200275"/>
              <a:gd name="connsiteX5" fmla="*/ 0 w 846997"/>
              <a:gd name="connsiteY5" fmla="*/ 100333 h 2200275"/>
              <a:gd name="connsiteX6" fmla="*/ 99480 w 846997"/>
              <a:gd name="connsiteY6" fmla="*/ 0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6997" h="2200275">
                <a:moveTo>
                  <a:pt x="99480" y="0"/>
                </a:moveTo>
                <a:lnTo>
                  <a:pt x="846997" y="0"/>
                </a:lnTo>
                <a:lnTo>
                  <a:pt x="846997" y="2200275"/>
                </a:lnTo>
                <a:lnTo>
                  <a:pt x="99480" y="2200275"/>
                </a:lnTo>
                <a:cubicBezTo>
                  <a:pt x="44539" y="2200275"/>
                  <a:pt x="0" y="2155354"/>
                  <a:pt x="0" y="2099942"/>
                </a:cubicBezTo>
                <a:lnTo>
                  <a:pt x="0" y="100333"/>
                </a:lnTo>
                <a:cubicBezTo>
                  <a:pt x="0" y="44921"/>
                  <a:pt x="44539" y="0"/>
                  <a:pt x="99480" y="0"/>
                </a:cubicBez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5" name="Равнобедренный треугольник 34" descr="Тень для блока заголовка">
            <a:extLst>
              <a:ext uri="{FF2B5EF4-FFF2-40B4-BE49-F238E27FC236}">
                <a16:creationId xmlns="" xmlns:a16="http://schemas.microsoft.com/office/drawing/2014/main" id="{FE193317-B8BD-46CA-B0A6-8A7511B086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rot="10800000">
            <a:off x="11359065" y="5556894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sp>
        <p:nvSpPr>
          <p:cNvPr id="32" name="Полилиния 5" descr="Сплошной контрастный блок">
            <a:extLst>
              <a:ext uri="{FF2B5EF4-FFF2-40B4-BE49-F238E27FC236}">
                <a16:creationId xmlns="" xmlns:a16="http://schemas.microsoft.com/office/drawing/2014/main" id="{85E0D4E1-E389-4671-B0E7-165A10A054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4257349" y="2355010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3" name="Полилиния 5" descr="Пустой контрастный блок">
            <a:extLst>
              <a:ext uri="{FF2B5EF4-FFF2-40B4-BE49-F238E27FC236}">
                <a16:creationId xmlns="" xmlns:a16="http://schemas.microsoft.com/office/drawing/2014/main" id="{8186FEAF-6E1E-4258-94C3-5C589D4B5A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ChangeAspect="1"/>
          </p:cNvSpPr>
          <p:nvPr/>
        </p:nvSpPr>
        <p:spPr bwMode="auto">
          <a:xfrm>
            <a:off x="6490727" y="1236374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>
                <a:lumMod val="95000"/>
              </a:schemeClr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pic>
        <p:nvPicPr>
          <p:cNvPr id="8" name="Графический объект 7" descr="Пользователь" title="Значок — имя докладчика">
            <a:extLst>
              <a:ext uri="{FF2B5EF4-FFF2-40B4-BE49-F238E27FC236}">
                <a16:creationId xmlns="" xmlns:a16="http://schemas.microsoft.com/office/drawing/2014/main" id="{111541C4-DB03-4E53-994D-499C7D73C4DF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78512" y="3859066"/>
            <a:ext cx="218900" cy="218900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0828E04-9C2A-4859-8050-C2DF67A249C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ru-RU" sz="1800" dirty="0"/>
              <a:t>Надежда Колесникова</a:t>
            </a:r>
          </a:p>
        </p:txBody>
      </p:sp>
      <p:pic>
        <p:nvPicPr>
          <p:cNvPr id="10" name="Графический объект 9" descr="Смартфон" title="Значок — номер телефона докладчика">
            <a:extLst>
              <a:ext uri="{FF2B5EF4-FFF2-40B4-BE49-F238E27FC236}">
                <a16:creationId xmlns="" xmlns:a16="http://schemas.microsoft.com/office/drawing/2014/main" id="{A29DE31C-E099-4579-BB03-675E0A40C5F2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678512" y="4223565"/>
            <a:ext cx="218900" cy="218900"/>
          </a:xfrm>
          <a:prstGeom prst="rect">
            <a:avLst/>
          </a:prstGeom>
        </p:spPr>
      </p:pic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11265965-2271-4C1C-BD0A-6F85F80FF9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ru-RU" sz="1800" dirty="0"/>
              <a:t>+7 (123) 987-65-54</a:t>
            </a:r>
          </a:p>
        </p:txBody>
      </p:sp>
      <p:pic>
        <p:nvPicPr>
          <p:cNvPr id="9" name="Графический объект 8" descr="Конверт" title="Значок — адрес электронной почты докладчика">
            <a:extLst>
              <a:ext uri="{FF2B5EF4-FFF2-40B4-BE49-F238E27FC236}">
                <a16:creationId xmlns="" xmlns:a16="http://schemas.microsoft.com/office/drawing/2014/main" id="{773C1382-ACE1-460F-A1B6-AB761A7D2E6B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678512" y="4615862"/>
            <a:ext cx="218900" cy="218900"/>
          </a:xfrm>
          <a:prstGeom prst="rect">
            <a:avLst/>
          </a:prstGeom>
        </p:spPr>
      </p:pic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50A3BCC3-A277-4C0B-9EBA-EB53990D8EB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ru-RU" sz="1800" dirty="0"/>
              <a:t>nadezhda@www.proseware.com</a:t>
            </a:r>
          </a:p>
        </p:txBody>
      </p:sp>
      <p:pic>
        <p:nvPicPr>
          <p:cNvPr id="11" name="Графический объект 10" descr="Ссылка">
            <a:extLst>
              <a:ext uri="{FF2B5EF4-FFF2-40B4-BE49-F238E27FC236}">
                <a16:creationId xmlns="" xmlns:a16="http://schemas.microsoft.com/office/drawing/2014/main" id="{0718E6E0-05A2-479C-AEA8-1A385EB73474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661653" y="4942435"/>
            <a:ext cx="244786" cy="244786"/>
          </a:xfrm>
          <a:prstGeom prst="rect">
            <a:avLst/>
          </a:prstGeom>
        </p:spPr>
      </p:pic>
      <p:sp>
        <p:nvSpPr>
          <p:cNvPr id="22" name="Текст 21">
            <a:extLst>
              <a:ext uri="{FF2B5EF4-FFF2-40B4-BE49-F238E27FC236}">
                <a16:creationId xmlns="" xmlns:a16="http://schemas.microsoft.com/office/drawing/2014/main" id="{43DBE4D9-1044-49A3-ABD5-477041FF2B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ru-RU" sz="1800" dirty="0"/>
              <a:t>www.proseware.com</a:t>
            </a:r>
          </a:p>
        </p:txBody>
      </p:sp>
      <p:pic>
        <p:nvPicPr>
          <p:cNvPr id="7" name="Рисунок 6"/>
          <p:cNvPicPr>
            <a:picLocks noGrp="1" noChangeAspect="1"/>
          </p:cNvPicPr>
          <p:nvPr>
            <p:ph type="pic" sz="quarter" idx="10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9" b="1649"/>
          <a:stretch>
            <a:fillRect/>
          </a:stretch>
        </p:blipFill>
        <p:spPr/>
      </p:pic>
      <p:sp>
        <p:nvSpPr>
          <p:cNvPr id="20" name="Заголовок 19">
            <a:extLst>
              <a:ext uri="{FF2B5EF4-FFF2-40B4-BE49-F238E27FC236}">
                <a16:creationId xmlns="" xmlns:a16="http://schemas.microsoft.com/office/drawing/2014/main" id="{7C11A64B-7EA5-442C-8405-73273A5331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20930" y="3255684"/>
            <a:ext cx="4976259" cy="2720356"/>
          </a:xfrm>
          <a:solidFill>
            <a:schemeClr val="accent5">
              <a:lumMod val="50000"/>
              <a:lumOff val="50000"/>
            </a:schemeClr>
          </a:solidFill>
        </p:spPr>
        <p:txBody>
          <a:bodyPr rtlCol="0"/>
          <a:lstStyle/>
          <a:p>
            <a:pPr algn="ctr" rtl="0">
              <a:lnSpc>
                <a:spcPct val="100000"/>
              </a:lnSpc>
            </a:pPr>
            <a:r>
              <a:rPr lang="ru-RU" sz="6000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6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spc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6000" spc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536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19716552_TF16411253.potx" id="{484AC4F0-DFB1-44B1-A48A-4A4E5B9BAE55}" vid="{642D7752-446B-4E16-8C1E-EACC99EB30B7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9" ma:contentTypeDescription="Create a new document." ma:contentTypeScope="" ma:versionID="76e25e1730b4532ab1d5e5b131a96a5a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d1e9281a84c4949647088091c718de3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8A50AA-654B-45CA-B6AD-FDA9E9535EF9}">
  <ds:schemaRefs>
    <ds:schemaRef ds:uri="http://www.w3.org/XML/1998/namespace"/>
    <ds:schemaRef ds:uri="fb0879af-3eba-417a-a55a-ffe6dcd6ca77"/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schemas.microsoft.com/sharepoint/v3"/>
    <ds:schemaRef ds:uri="6dc4bcd6-49db-4c07-9060-8acfc67cef9f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4F06F66-218D-4D1C-873A-158A1848B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Геометрическая презентация</Template>
  <TotalTime>0</TotalTime>
  <Words>157</Words>
  <Application>Microsoft Office PowerPoint</Application>
  <PresentationFormat>Произвольный</PresentationFormat>
  <Paragraphs>66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ОТКРЫТИЕ  НАУЧНО-МЕТОДИЧЕСКОГО  СЕМИНАРА </vt:lpstr>
      <vt:lpstr>ОТКРЫТИЕ НАУЧНО-МЕТОДИЧЕСКОГО СЕМИНАРА </vt:lpstr>
      <vt:lpstr>Инновационые подходы к подготовке будущего педагога к профессиональной деятельности  в системе инклюзивного образования</vt:lpstr>
      <vt:lpstr>МЕТОДИЧЕСКИЕ АСПЕКТЫ УСПЕШНОСТИ ОБУЧЕНИЯ СТУДЕНТОВ-ФИЛОЛОГОВ </vt:lpstr>
      <vt:lpstr>Презентация PowerPoint</vt:lpstr>
      <vt:lpstr>Презентация PowerPoint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2019-05-15T21:05:51Z</dcterms:created>
  <dcterms:modified xsi:type="dcterms:W3CDTF">2019-09-27T12:37:56Z</dcterms:modified>
</cp:coreProperties>
</file>