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64" r:id="rId2"/>
    <p:sldId id="265" r:id="rId3"/>
    <p:sldId id="266" r:id="rId4"/>
    <p:sldId id="267" r:id="rId5"/>
    <p:sldId id="269" r:id="rId6"/>
    <p:sldId id="270" r:id="rId7"/>
    <p:sldId id="271" r:id="rId8"/>
    <p:sldId id="273" r:id="rId9"/>
    <p:sldId id="278" r:id="rId10"/>
    <p:sldId id="272" r:id="rId11"/>
    <p:sldId id="277" r:id="rId12"/>
    <p:sldId id="276" r:id="rId13"/>
    <p:sldId id="274" r:id="rId14"/>
    <p:sldId id="275" r:id="rId15"/>
    <p:sldId id="279" r:id="rId16"/>
    <p:sldId id="281" r:id="rId17"/>
    <p:sldId id="282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3" r:id="rId45"/>
    <p:sldId id="314" r:id="rId46"/>
    <p:sldId id="315" r:id="rId47"/>
    <p:sldId id="316" r:id="rId48"/>
    <p:sldId id="319" r:id="rId49"/>
    <p:sldId id="320" r:id="rId50"/>
    <p:sldId id="321" r:id="rId51"/>
    <p:sldId id="322" r:id="rId52"/>
    <p:sldId id="324" r:id="rId53"/>
    <p:sldId id="323" r:id="rId54"/>
    <p:sldId id="325" r:id="rId55"/>
    <p:sldId id="326" r:id="rId56"/>
    <p:sldId id="327" r:id="rId57"/>
    <p:sldId id="328" r:id="rId58"/>
    <p:sldId id="329" r:id="rId59"/>
    <p:sldId id="331" r:id="rId60"/>
    <p:sldId id="333" r:id="rId61"/>
    <p:sldId id="340" r:id="rId62"/>
    <p:sldId id="335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37C7977C-D7B6-489A-9D75-71EED1B16B30}">
          <p14:sldIdLst>
            <p14:sldId id="264"/>
            <p14:sldId id="265"/>
            <p14:sldId id="266"/>
            <p14:sldId id="267"/>
            <p14:sldId id="269"/>
            <p14:sldId id="270"/>
            <p14:sldId id="271"/>
            <p14:sldId id="272"/>
            <p14:sldId id="273"/>
            <p14:sldId id="278"/>
            <p14:sldId id="277"/>
            <p14:sldId id="276"/>
            <p14:sldId id="274"/>
            <p14:sldId id="275"/>
            <p14:sldId id="279"/>
            <p14:sldId id="281"/>
            <p14:sldId id="282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3"/>
            <p14:sldId id="314"/>
            <p14:sldId id="315"/>
            <p14:sldId id="316"/>
            <p14:sldId id="319"/>
            <p14:sldId id="320"/>
            <p14:sldId id="321"/>
            <p14:sldId id="322"/>
            <p14:sldId id="324"/>
            <p14:sldId id="323"/>
            <p14:sldId id="325"/>
            <p14:sldId id="326"/>
            <p14:sldId id="327"/>
            <p14:sldId id="328"/>
            <p14:sldId id="329"/>
            <p14:sldId id="331"/>
            <p14:sldId id="333"/>
            <p14:sldId id="340"/>
            <p14:sldId id="33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0000FF"/>
    <a:srgbClr val="856BA5"/>
    <a:srgbClr val="6E558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6" autoAdjust="0"/>
    <p:restoredTop sz="94660"/>
  </p:normalViewPr>
  <p:slideViewPr>
    <p:cSldViewPr>
      <p:cViewPr varScale="1">
        <p:scale>
          <a:sx n="70" d="100"/>
          <a:sy n="70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93A02-D28B-4D41-9756-B65D11236665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C6CD6-F686-45B0-A374-59621B28CA1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35131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93342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43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4336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47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4450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48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4570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50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34529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51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16574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55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5718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59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28330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22388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02032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99343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21153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67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8732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76131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39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45695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9956" y="680542"/>
            <a:ext cx="622882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Книги–юбиляры </a:t>
            </a:r>
            <a:r>
              <a:rPr lang="ru-RU" sz="3600" b="1" cap="all" dirty="0">
                <a:ln w="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2014 </a:t>
            </a:r>
            <a:r>
              <a:rPr lang="ru-RU" sz="3600" b="1" dirty="0" smtClean="0">
                <a:ln w="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г.</a:t>
            </a:r>
            <a:endParaRPr lang="ru-RU" sz="3600" b="1" dirty="0">
              <a:ln w="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0210" y="1687116"/>
            <a:ext cx="28083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002060"/>
                </a:solidFill>
              </a:rPr>
              <a:t>Свежий ветер напевает,</a:t>
            </a:r>
          </a:p>
          <a:p>
            <a:r>
              <a:rPr lang="ru-RU" sz="1400" b="1" i="1" dirty="0">
                <a:solidFill>
                  <a:srgbClr val="002060"/>
                </a:solidFill>
              </a:rPr>
              <a:t> Дальних странствий голоса,</a:t>
            </a:r>
          </a:p>
          <a:p>
            <a:r>
              <a:rPr lang="ru-RU" sz="1400" b="1" i="1" dirty="0">
                <a:solidFill>
                  <a:srgbClr val="002060"/>
                </a:solidFill>
              </a:rPr>
              <a:t> Он страницы раздувает,</a:t>
            </a:r>
          </a:p>
          <a:p>
            <a:r>
              <a:rPr lang="ru-RU" sz="1400" b="1" i="1" dirty="0">
                <a:solidFill>
                  <a:srgbClr val="002060"/>
                </a:solidFill>
              </a:rPr>
              <a:t> Словно чудо-паруса</a:t>
            </a:r>
            <a:r>
              <a:rPr lang="ru-RU" sz="1400" b="1" i="1" dirty="0" smtClean="0">
                <a:solidFill>
                  <a:srgbClr val="002060"/>
                </a:solidFill>
              </a:rPr>
              <a:t>!</a:t>
            </a:r>
            <a:endParaRPr lang="ru-RU" sz="1400" b="1" i="1" dirty="0">
              <a:solidFill>
                <a:srgbClr val="002060"/>
              </a:solidFill>
            </a:endParaRPr>
          </a:p>
          <a:p>
            <a:endParaRPr lang="ru-RU" sz="1400" b="1" i="1" dirty="0">
              <a:solidFill>
                <a:srgbClr val="002060"/>
              </a:solidFill>
            </a:endParaRPr>
          </a:p>
          <a:p>
            <a:r>
              <a:rPr lang="ru-RU" sz="1400" b="1" i="1" dirty="0">
                <a:solidFill>
                  <a:srgbClr val="002060"/>
                </a:solidFill>
              </a:rPr>
              <a:t> Посреди любой страницы, </a:t>
            </a:r>
          </a:p>
          <a:p>
            <a:r>
              <a:rPr lang="ru-RU" sz="1400" b="1" i="1" dirty="0">
                <a:solidFill>
                  <a:srgbClr val="002060"/>
                </a:solidFill>
              </a:rPr>
              <a:t> Оживают чудеса,</a:t>
            </a:r>
          </a:p>
          <a:p>
            <a:r>
              <a:rPr lang="ru-RU" sz="1400" b="1" i="1" dirty="0">
                <a:solidFill>
                  <a:srgbClr val="002060"/>
                </a:solidFill>
              </a:rPr>
              <a:t> Не слипаются ресницы,</a:t>
            </a:r>
          </a:p>
          <a:p>
            <a:r>
              <a:rPr lang="ru-RU" sz="1400" b="1" i="1" dirty="0">
                <a:solidFill>
                  <a:srgbClr val="002060"/>
                </a:solidFill>
              </a:rPr>
              <a:t> Разбегаются глаза!</a:t>
            </a:r>
          </a:p>
          <a:p>
            <a:endParaRPr lang="ru-RU" sz="1400" b="1" i="1" dirty="0">
              <a:solidFill>
                <a:srgbClr val="002060"/>
              </a:solidFill>
            </a:endParaRPr>
          </a:p>
          <a:p>
            <a:r>
              <a:rPr lang="ru-RU" sz="1400" b="1" i="1" dirty="0">
                <a:solidFill>
                  <a:srgbClr val="002060"/>
                </a:solidFill>
              </a:rPr>
              <a:t> Но читая дни и ночи</a:t>
            </a:r>
          </a:p>
          <a:p>
            <a:r>
              <a:rPr lang="ru-RU" sz="1400" b="1" i="1" dirty="0">
                <a:solidFill>
                  <a:srgbClr val="002060"/>
                </a:solidFill>
              </a:rPr>
              <a:t> И плывя по морю строчек,</a:t>
            </a:r>
          </a:p>
          <a:p>
            <a:r>
              <a:rPr lang="ru-RU" sz="1400" b="1" i="1" dirty="0">
                <a:solidFill>
                  <a:srgbClr val="002060"/>
                </a:solidFill>
              </a:rPr>
              <a:t> Курса верного держись!</a:t>
            </a:r>
          </a:p>
          <a:p>
            <a:r>
              <a:rPr lang="ru-RU" sz="1400" b="1" i="1" dirty="0">
                <a:solidFill>
                  <a:srgbClr val="002060"/>
                </a:solidFill>
              </a:rPr>
              <a:t> И тогда откроют книжки –</a:t>
            </a:r>
          </a:p>
          <a:p>
            <a:r>
              <a:rPr lang="ru-RU" sz="1400" b="1" i="1" dirty="0">
                <a:solidFill>
                  <a:srgbClr val="002060"/>
                </a:solidFill>
              </a:rPr>
              <a:t> Замечательные книжки –</a:t>
            </a:r>
          </a:p>
          <a:p>
            <a:r>
              <a:rPr lang="ru-RU" sz="1400" b="1" i="1" dirty="0">
                <a:solidFill>
                  <a:srgbClr val="002060"/>
                </a:solidFill>
              </a:rPr>
              <a:t> Замечательную жизнь</a:t>
            </a:r>
            <a:r>
              <a:rPr lang="ru-RU" sz="1400" b="1" i="1" dirty="0" smtClean="0">
                <a:solidFill>
                  <a:srgbClr val="002060"/>
                </a:solidFill>
              </a:rPr>
              <a:t>!</a:t>
            </a:r>
          </a:p>
          <a:p>
            <a:endParaRPr lang="ru-RU" sz="1400" b="1" i="1" dirty="0">
              <a:solidFill>
                <a:srgbClr val="002060"/>
              </a:solidFill>
            </a:endParaRPr>
          </a:p>
          <a:p>
            <a:r>
              <a:rPr lang="ru-RU" sz="1400" b="1" i="1" dirty="0">
                <a:solidFill>
                  <a:srgbClr val="002060"/>
                </a:solidFill>
              </a:rPr>
              <a:t>(Л. Крутько)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1152" y="1571612"/>
            <a:ext cx="29585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3320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3504" y="620687"/>
            <a:ext cx="3196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</a:rPr>
              <a:t>Борис </a:t>
            </a:r>
            <a:r>
              <a:rPr lang="ru-RU" b="1" i="1" dirty="0" smtClean="0">
                <a:solidFill>
                  <a:srgbClr val="0000FF"/>
                </a:solidFill>
              </a:rPr>
              <a:t>Львович Васильев 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"А </a:t>
            </a:r>
            <a:r>
              <a:rPr lang="ru-RU" i="1" dirty="0">
                <a:solidFill>
                  <a:srgbClr val="0000FF"/>
                </a:solidFill>
              </a:rPr>
              <a:t>зори здесь тихие</a:t>
            </a:r>
            <a:r>
              <a:rPr lang="ru-RU" i="1" dirty="0" smtClean="0">
                <a:solidFill>
                  <a:srgbClr val="0000FF"/>
                </a:solidFill>
              </a:rPr>
              <a:t>…" </a:t>
            </a:r>
            <a:r>
              <a:rPr lang="ru-RU" i="1" dirty="0">
                <a:solidFill>
                  <a:srgbClr val="0000FF"/>
                </a:solidFill>
              </a:rPr>
              <a:t>(1969)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1824" y="1267018"/>
            <a:ext cx="77586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</a:t>
            </a:r>
            <a:r>
              <a:rPr lang="ru-RU" sz="1400" b="1" i="1" dirty="0" smtClean="0">
                <a:solidFill>
                  <a:srgbClr val="002060"/>
                </a:solidFill>
              </a:rPr>
              <a:t>Борис </a:t>
            </a:r>
            <a:r>
              <a:rPr lang="ru-RU" sz="1400" b="1" i="1" dirty="0">
                <a:solidFill>
                  <a:srgbClr val="002060"/>
                </a:solidFill>
              </a:rPr>
              <a:t>Полевой, прочитав рукопись, сделал всего два замечания (заменить </a:t>
            </a:r>
            <a:r>
              <a:rPr lang="ru-RU" sz="1400" b="1" i="1" dirty="0" smtClean="0">
                <a:solidFill>
                  <a:srgbClr val="002060"/>
                </a:solidFill>
              </a:rPr>
              <a:t>"</a:t>
            </a:r>
            <a:r>
              <a:rPr lang="ru-RU" sz="1400" b="1" i="1" dirty="0" err="1" smtClean="0">
                <a:solidFill>
                  <a:srgbClr val="002060"/>
                </a:solidFill>
              </a:rPr>
              <a:t>шмайссер</a:t>
            </a:r>
            <a:r>
              <a:rPr lang="ru-RU" sz="1400" b="1" i="1" dirty="0" smtClean="0">
                <a:solidFill>
                  <a:srgbClr val="002060"/>
                </a:solidFill>
              </a:rPr>
              <a:t>" </a:t>
            </a:r>
            <a:r>
              <a:rPr lang="ru-RU" sz="1400" b="1" i="1" dirty="0">
                <a:solidFill>
                  <a:srgbClr val="002060"/>
                </a:solidFill>
              </a:rPr>
              <a:t>на </a:t>
            </a:r>
            <a:r>
              <a:rPr lang="ru-RU" sz="1400" b="1" i="1" dirty="0" smtClean="0">
                <a:solidFill>
                  <a:srgbClr val="002060"/>
                </a:solidFill>
              </a:rPr>
              <a:t>"автомат" </a:t>
            </a:r>
            <a:r>
              <a:rPr lang="ru-RU" sz="1400" b="1" i="1" dirty="0">
                <a:solidFill>
                  <a:srgbClr val="002060"/>
                </a:solidFill>
              </a:rPr>
              <a:t>и </a:t>
            </a:r>
            <a:r>
              <a:rPr lang="ru-RU" sz="1400" b="1" i="1" dirty="0" smtClean="0">
                <a:solidFill>
                  <a:srgbClr val="002060"/>
                </a:solidFill>
              </a:rPr>
              <a:t>"еловый корень" </a:t>
            </a:r>
            <a:r>
              <a:rPr lang="ru-RU" sz="1400" b="1" i="1" dirty="0">
                <a:solidFill>
                  <a:srgbClr val="002060"/>
                </a:solidFill>
              </a:rPr>
              <a:t>на </a:t>
            </a:r>
            <a:r>
              <a:rPr lang="ru-RU" sz="1400" b="1" i="1" dirty="0" smtClean="0">
                <a:solidFill>
                  <a:srgbClr val="002060"/>
                </a:solidFill>
              </a:rPr>
              <a:t>"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выворотень</a:t>
            </a:r>
            <a:r>
              <a:rPr lang="ru-RU" sz="1400" b="1" i="1" dirty="0" smtClean="0">
                <a:solidFill>
                  <a:srgbClr val="002060"/>
                </a:solidFill>
              </a:rPr>
              <a:t>") </a:t>
            </a:r>
            <a:r>
              <a:rPr lang="ru-RU" sz="1400" b="1" i="1" dirty="0">
                <a:solidFill>
                  <a:srgbClr val="002060"/>
                </a:solidFill>
              </a:rPr>
              <a:t>и немедленно подписал её в номер. С этого момента начинается и долгое успешное сотрудничество </a:t>
            </a:r>
            <a:r>
              <a:rPr lang="ru-RU" sz="1400" b="1" i="1" dirty="0" smtClean="0">
                <a:solidFill>
                  <a:srgbClr val="002060"/>
                </a:solidFill>
              </a:rPr>
              <a:t>писателя Бориса Васильева с журналом "Юность".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2" y="2636912"/>
            <a:ext cx="425236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</a:t>
            </a:r>
            <a:r>
              <a:rPr lang="ru-RU" sz="1600" dirty="0">
                <a:solidFill>
                  <a:srgbClr val="002060"/>
                </a:solidFill>
              </a:rPr>
              <a:t>Шел май 1942 года. На западе (в сырые ночи оттуда доносило тяжкий гул артиллерии) обе стороны, на два метра врывшись в землю, окончательно завязли в позиционной войне; на востоке немцы день и ночь бомбили канал и Мурманскую дорогу; на севере шла ожесточенная борьба за морские пути; на юге продолжал упорную борьбу блокированный Ленинград. А здесь был курорт. От тишины и безделья солдаты млели, как в парной, а в двенадцати дворах оставалось еще достаточно молодух и вдовушек, умевших добывать самогон чуть ли не из комариного </a:t>
            </a:r>
            <a:r>
              <a:rPr lang="ru-RU" sz="1600" dirty="0" smtClean="0">
                <a:solidFill>
                  <a:srgbClr val="002060"/>
                </a:solidFill>
              </a:rPr>
              <a:t>писка…</a:t>
            </a:r>
            <a:endParaRPr lang="ru-RU" sz="1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0202" y="2428868"/>
            <a:ext cx="165879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182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5646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</a:rPr>
              <a:t>Константин Михайлович Симонов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 "Солдатами </a:t>
            </a:r>
            <a:r>
              <a:rPr lang="ru-RU" i="1" dirty="0">
                <a:solidFill>
                  <a:srgbClr val="0000FF"/>
                </a:solidFill>
              </a:rPr>
              <a:t>не </a:t>
            </a:r>
            <a:r>
              <a:rPr lang="ru-RU" i="1" dirty="0" smtClean="0">
                <a:solidFill>
                  <a:srgbClr val="0000FF"/>
                </a:solidFill>
              </a:rPr>
              <a:t>рождаются" </a:t>
            </a:r>
            <a:r>
              <a:rPr lang="ru-RU" i="1" dirty="0">
                <a:solidFill>
                  <a:srgbClr val="0000FF"/>
                </a:solidFill>
              </a:rPr>
              <a:t>(1964</a:t>
            </a:r>
            <a:r>
              <a:rPr lang="ru-RU" i="1" dirty="0" smtClean="0">
                <a:solidFill>
                  <a:srgbClr val="0000FF"/>
                </a:solidFill>
              </a:rPr>
              <a:t>)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95011"/>
            <a:ext cx="56886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</a:t>
            </a:r>
            <a:r>
              <a:rPr lang="ru-RU" sz="1400" b="1" i="1" dirty="0" smtClean="0">
                <a:solidFill>
                  <a:srgbClr val="002060"/>
                </a:solidFill>
              </a:rPr>
              <a:t>Роман </a:t>
            </a:r>
            <a:r>
              <a:rPr lang="ru-RU" sz="1400" b="1" i="1" dirty="0">
                <a:solidFill>
                  <a:srgbClr val="002060"/>
                </a:solidFill>
              </a:rPr>
              <a:t>"Солдатами не рождаются" является продолжением знаменитого романа Константина Симонова "Живые и мертвые". Впервые увидевший свет в 1964 году, роман неоднократно переиздавался и получил заслуженное признание у читателей и профессиональных </a:t>
            </a:r>
            <a:r>
              <a:rPr lang="ru-RU" sz="1400" b="1" i="1" dirty="0" smtClean="0">
                <a:solidFill>
                  <a:srgbClr val="002060"/>
                </a:solidFill>
              </a:rPr>
              <a:t>критиков.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56334" y="2622064"/>
            <a:ext cx="41158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    Принимали </a:t>
            </a:r>
            <a:r>
              <a:rPr lang="ru-RU" dirty="0">
                <a:solidFill>
                  <a:srgbClr val="002060"/>
                </a:solidFill>
              </a:rPr>
              <a:t>гостей в землянке у начальника штаба, полковника Пикина, </a:t>
            </a:r>
            <a:r>
              <a:rPr lang="ru-RU" dirty="0" smtClean="0">
                <a:solidFill>
                  <a:srgbClr val="002060"/>
                </a:solidFill>
              </a:rPr>
              <a:t>— </a:t>
            </a:r>
            <a:r>
              <a:rPr lang="ru-RU" dirty="0">
                <a:solidFill>
                  <a:srgbClr val="002060"/>
                </a:solidFill>
              </a:rPr>
              <a:t>самой просторной из всех и даже с присланным женою ковром над койкой. Провожая, оделись и вышли на воздух втроем </a:t>
            </a:r>
            <a:r>
              <a:rPr lang="ru-RU" dirty="0" smtClean="0">
                <a:solidFill>
                  <a:srgbClr val="002060"/>
                </a:solidFill>
              </a:rPr>
              <a:t>— </a:t>
            </a:r>
            <a:r>
              <a:rPr lang="ru-RU" dirty="0">
                <a:solidFill>
                  <a:srgbClr val="002060"/>
                </a:solidFill>
              </a:rPr>
              <a:t>с Пикиным и замполитом, полковым комиссаром Бережным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— </a:t>
            </a:r>
            <a:r>
              <a:rPr lang="ru-RU" dirty="0">
                <a:solidFill>
                  <a:srgbClr val="002060"/>
                </a:solidFill>
              </a:rPr>
              <a:t>Двадцать три ровно, </a:t>
            </a:r>
            <a:r>
              <a:rPr lang="ru-RU" dirty="0" smtClean="0">
                <a:solidFill>
                  <a:srgbClr val="002060"/>
                </a:solidFill>
              </a:rPr>
              <a:t>— </a:t>
            </a:r>
            <a:r>
              <a:rPr lang="ru-RU" dirty="0">
                <a:solidFill>
                  <a:srgbClr val="002060"/>
                </a:solidFill>
              </a:rPr>
              <a:t>сказал Пикин, заворотив рукав полушубка и посветив фонариком на часы. </a:t>
            </a:r>
            <a:r>
              <a:rPr lang="ru-RU" dirty="0" smtClean="0">
                <a:solidFill>
                  <a:srgbClr val="002060"/>
                </a:solidFill>
              </a:rPr>
              <a:t>— </a:t>
            </a:r>
            <a:r>
              <a:rPr lang="ru-RU" dirty="0">
                <a:solidFill>
                  <a:srgbClr val="002060"/>
                </a:solidFill>
              </a:rPr>
              <a:t>Первый этап встречи завершили по плану, не </a:t>
            </a:r>
            <a:r>
              <a:rPr lang="ru-RU" dirty="0" smtClean="0">
                <a:solidFill>
                  <a:srgbClr val="002060"/>
                </a:solidFill>
              </a:rPr>
              <a:t>задержали…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7852" y="485198"/>
            <a:ext cx="2114676" cy="351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962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8397" y="620688"/>
            <a:ext cx="3346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</a:rPr>
              <a:t>Драгунский Виктор Юзефович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"Денискины рассказы" </a:t>
            </a:r>
            <a:r>
              <a:rPr lang="ru-RU" i="1" dirty="0">
                <a:solidFill>
                  <a:srgbClr val="0000FF"/>
                </a:solidFill>
              </a:rPr>
              <a:t>(1959)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85456" y="1267019"/>
            <a:ext cx="409269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002060"/>
                </a:solidFill>
              </a:rPr>
              <a:t>    Первые </a:t>
            </a:r>
            <a:r>
              <a:rPr lang="ru-RU" sz="1400" b="1" i="1" dirty="0">
                <a:solidFill>
                  <a:srgbClr val="002060"/>
                </a:solidFill>
              </a:rPr>
              <a:t>рассказы о мальчике Дениске, шаловливом, сообразительном выдумщике, появились в 1959 г. Драгунский так и назвал свою главную детскую книгу - ДЕНИСКИНЫ РАССКАЗЫ. Эти весёлые и озорные истории теперь уже бабушки и дедушки с удовольствием читают своим </a:t>
            </a:r>
            <a:r>
              <a:rPr lang="ru-RU" sz="1400" b="1" i="1" dirty="0" smtClean="0">
                <a:solidFill>
                  <a:srgbClr val="002060"/>
                </a:solidFill>
              </a:rPr>
              <a:t>внукам.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3193019"/>
            <a:ext cx="438241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      </a:t>
            </a:r>
            <a:r>
              <a:rPr lang="ru-RU" dirty="0" smtClean="0">
                <a:solidFill>
                  <a:srgbClr val="002060"/>
                </a:solidFill>
              </a:rPr>
              <a:t>Однажды </a:t>
            </a:r>
            <a:r>
              <a:rPr lang="ru-RU" dirty="0">
                <a:solidFill>
                  <a:srgbClr val="002060"/>
                </a:solidFill>
              </a:rPr>
              <a:t>вечером я  сидел во  дворе,  возле песка,  и  ждал  маму.  </a:t>
            </a:r>
            <a:r>
              <a:rPr lang="ru-RU" dirty="0" smtClean="0">
                <a:solidFill>
                  <a:srgbClr val="002060"/>
                </a:solidFill>
              </a:rPr>
              <a:t>Она, наверно</a:t>
            </a:r>
            <a:r>
              <a:rPr lang="ru-RU" dirty="0">
                <a:solidFill>
                  <a:srgbClr val="002060"/>
                </a:solidFill>
              </a:rPr>
              <a:t>, задерживалась в институте, или в магазине, или, может быть, </a:t>
            </a:r>
            <a:r>
              <a:rPr lang="ru-RU" dirty="0" smtClean="0">
                <a:solidFill>
                  <a:srgbClr val="002060"/>
                </a:solidFill>
              </a:rPr>
              <a:t>долго стояла </a:t>
            </a:r>
            <a:r>
              <a:rPr lang="ru-RU" dirty="0">
                <a:solidFill>
                  <a:srgbClr val="002060"/>
                </a:solidFill>
              </a:rPr>
              <a:t>на автобусной остановке.  Не знаю. Только все родители нашего </a:t>
            </a:r>
            <a:r>
              <a:rPr lang="ru-RU" dirty="0" smtClean="0">
                <a:solidFill>
                  <a:srgbClr val="002060"/>
                </a:solidFill>
              </a:rPr>
              <a:t>двора уже </a:t>
            </a:r>
            <a:r>
              <a:rPr lang="ru-RU" dirty="0">
                <a:solidFill>
                  <a:srgbClr val="002060"/>
                </a:solidFill>
              </a:rPr>
              <a:t>пришли,  и все ребята пошли с ними по домам и уже, наверно, пили чай </a:t>
            </a:r>
            <a:r>
              <a:rPr lang="ru-RU" dirty="0" smtClean="0">
                <a:solidFill>
                  <a:srgbClr val="002060"/>
                </a:solidFill>
              </a:rPr>
              <a:t>с бубликами </a:t>
            </a:r>
            <a:r>
              <a:rPr lang="ru-RU" dirty="0">
                <a:solidFill>
                  <a:srgbClr val="002060"/>
                </a:solidFill>
              </a:rPr>
              <a:t>и брынзой, а моей мамы все еще не было...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192882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143116"/>
            <a:ext cx="1500198" cy="24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642918"/>
            <a:ext cx="197502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3357562"/>
            <a:ext cx="171882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9832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09392" y="6032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</a:rPr>
              <a:t>Аркадий и Борис Стругацкие </a:t>
            </a:r>
            <a:endParaRPr lang="ru-RU" b="1" i="1" dirty="0" smtClean="0">
              <a:solidFill>
                <a:srgbClr val="0000FF"/>
              </a:solidFill>
            </a:endParaRP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"Страна </a:t>
            </a:r>
            <a:r>
              <a:rPr lang="ru-RU" i="1" dirty="0">
                <a:solidFill>
                  <a:srgbClr val="0000FF"/>
                </a:solidFill>
              </a:rPr>
              <a:t>багровых </a:t>
            </a:r>
            <a:r>
              <a:rPr lang="ru-RU" i="1" dirty="0" smtClean="0">
                <a:solidFill>
                  <a:srgbClr val="0000FF"/>
                </a:solidFill>
              </a:rPr>
              <a:t>туч" </a:t>
            </a:r>
            <a:r>
              <a:rPr lang="ru-RU" i="1" dirty="0">
                <a:solidFill>
                  <a:srgbClr val="0000FF"/>
                </a:solidFill>
              </a:rPr>
              <a:t>(1959)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86536" y="1395701"/>
            <a:ext cx="51125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solidFill>
                  <a:srgbClr val="002060"/>
                </a:solidFill>
              </a:rPr>
              <a:t>    В конце XX века, в разгар великого завоевания человеком околосолнечного пространства, на Венере обнаружено необычайно богатое месторождение радиоактивных руд </a:t>
            </a:r>
            <a:r>
              <a:rPr lang="ru-RU" sz="1400" b="1" i="1" dirty="0" smtClean="0">
                <a:solidFill>
                  <a:srgbClr val="002060"/>
                </a:solidFill>
              </a:rPr>
              <a:t>— </a:t>
            </a:r>
            <a:r>
              <a:rPr lang="ru-RU" sz="1400" b="1" i="1" dirty="0">
                <a:solidFill>
                  <a:srgbClr val="002060"/>
                </a:solidFill>
              </a:rPr>
              <a:t>"Урановская Голконда". Для штурма Венеры советские конструкторы создают межпланетный корабль нового типа </a:t>
            </a:r>
            <a:r>
              <a:rPr lang="ru-RU" sz="1400" b="1" i="1" dirty="0" smtClean="0">
                <a:solidFill>
                  <a:srgbClr val="002060"/>
                </a:solidFill>
              </a:rPr>
              <a:t>— </a:t>
            </a:r>
            <a:r>
              <a:rPr lang="ru-RU" sz="1400" b="1" i="1" dirty="0">
                <a:solidFill>
                  <a:srgbClr val="002060"/>
                </a:solidFill>
              </a:rPr>
              <a:t>фотонную ракету "</a:t>
            </a:r>
            <a:r>
              <a:rPr lang="ru-RU" sz="1400" b="1" i="1" dirty="0" err="1" smtClean="0">
                <a:solidFill>
                  <a:srgbClr val="002060"/>
                </a:solidFill>
              </a:rPr>
              <a:t>Хиус</a:t>
            </a:r>
            <a:r>
              <a:rPr lang="ru-RU" sz="1400" b="1" i="1" dirty="0" smtClean="0">
                <a:solidFill>
                  <a:srgbClr val="002060"/>
                </a:solidFill>
              </a:rPr>
              <a:t>"…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9752" y="3047331"/>
            <a:ext cx="457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</a:t>
            </a: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креслах  вдоль стен  приемной сидело  несколько человек, ожидающих</a:t>
            </a:r>
            <a:r>
              <a:rPr lang="ru-RU" dirty="0" smtClean="0">
                <a:solidFill>
                  <a:srgbClr val="002060"/>
                </a:solidFill>
              </a:rPr>
              <a:t>, по-видимому</a:t>
            </a:r>
            <a:r>
              <a:rPr lang="ru-RU" dirty="0">
                <a:solidFill>
                  <a:srgbClr val="002060"/>
                </a:solidFill>
              </a:rPr>
              <a:t>, своей очереди или вызова. Никто из них не обратил на  </a:t>
            </a:r>
            <a:r>
              <a:rPr lang="ru-RU" dirty="0" smtClean="0">
                <a:solidFill>
                  <a:srgbClr val="002060"/>
                </a:solidFill>
              </a:rPr>
              <a:t>Алексея Петровича </a:t>
            </a:r>
            <a:r>
              <a:rPr lang="ru-RU" dirty="0">
                <a:solidFill>
                  <a:srgbClr val="002060"/>
                </a:solidFill>
              </a:rPr>
              <a:t>никакого  внимания. Это  показалось ему  странным </a:t>
            </a:r>
            <a:r>
              <a:rPr lang="ru-RU" dirty="0" smtClean="0">
                <a:solidFill>
                  <a:srgbClr val="002060"/>
                </a:solidFill>
              </a:rPr>
              <a:t>— о </a:t>
            </a:r>
            <a:r>
              <a:rPr lang="ru-RU" dirty="0">
                <a:solidFill>
                  <a:srgbClr val="002060"/>
                </a:solidFill>
              </a:rPr>
              <a:t>нравах </a:t>
            </a:r>
            <a:r>
              <a:rPr lang="ru-RU" dirty="0" smtClean="0">
                <a:solidFill>
                  <a:srgbClr val="002060"/>
                </a:solidFill>
              </a:rPr>
              <a:t>в приемных </a:t>
            </a:r>
            <a:r>
              <a:rPr lang="ru-RU" dirty="0">
                <a:solidFill>
                  <a:srgbClr val="002060"/>
                </a:solidFill>
              </a:rPr>
              <a:t>столичных </a:t>
            </a:r>
            <a:r>
              <a:rPr lang="ru-RU" dirty="0" smtClean="0">
                <a:solidFill>
                  <a:srgbClr val="002060"/>
                </a:solidFill>
              </a:rPr>
              <a:t>учреждений он </a:t>
            </a:r>
            <a:r>
              <a:rPr lang="ru-RU" dirty="0">
                <a:solidFill>
                  <a:srgbClr val="002060"/>
                </a:solidFill>
              </a:rPr>
              <a:t>слыхал совсем  другое. Но и  </a:t>
            </a:r>
            <a:r>
              <a:rPr lang="ru-RU" dirty="0" smtClean="0">
                <a:solidFill>
                  <a:srgbClr val="002060"/>
                </a:solidFill>
              </a:rPr>
              <a:t>одноглазый секретарь</a:t>
            </a:r>
            <a:r>
              <a:rPr lang="ru-RU" dirty="0">
                <a:solidFill>
                  <a:srgbClr val="002060"/>
                </a:solidFill>
              </a:rPr>
              <a:t>, и покладистые посетители  мгновенно вылетели у него  из головы</a:t>
            </a:r>
            <a:r>
              <a:rPr lang="ru-RU" dirty="0" smtClean="0">
                <a:solidFill>
                  <a:srgbClr val="002060"/>
                </a:solidFill>
              </a:rPr>
              <a:t>, когда </a:t>
            </a:r>
            <a:r>
              <a:rPr lang="ru-RU" dirty="0">
                <a:solidFill>
                  <a:srgbClr val="002060"/>
                </a:solidFill>
              </a:rPr>
              <a:t>он перешагнул через порог </a:t>
            </a:r>
            <a:r>
              <a:rPr lang="ru-RU" dirty="0" smtClean="0">
                <a:solidFill>
                  <a:srgbClr val="002060"/>
                </a:solidFill>
              </a:rPr>
              <a:t>кабинета…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14356"/>
            <a:ext cx="212586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286124"/>
            <a:ext cx="1643074" cy="266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4404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3084" y="642918"/>
            <a:ext cx="431349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060741" y="535385"/>
            <a:ext cx="36726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</a:rPr>
              <a:t>Валентина </a:t>
            </a:r>
            <a:r>
              <a:rPr lang="ru-RU" b="1" i="1" dirty="0" smtClean="0">
                <a:solidFill>
                  <a:srgbClr val="0000FF"/>
                </a:solidFill>
              </a:rPr>
              <a:t>Александровна Осеева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"</a:t>
            </a:r>
            <a:r>
              <a:rPr lang="ru-RU" i="1" dirty="0" err="1" smtClean="0">
                <a:solidFill>
                  <a:srgbClr val="0000FF"/>
                </a:solidFill>
              </a:rPr>
              <a:t>Динка</a:t>
            </a:r>
            <a:r>
              <a:rPr lang="ru-RU" i="1" dirty="0" smtClean="0">
                <a:solidFill>
                  <a:srgbClr val="0000FF"/>
                </a:solidFill>
              </a:rPr>
              <a:t>" </a:t>
            </a:r>
            <a:r>
              <a:rPr lang="ru-RU" i="1" dirty="0">
                <a:solidFill>
                  <a:srgbClr val="0000FF"/>
                </a:solidFill>
              </a:rPr>
              <a:t>(1959</a:t>
            </a:r>
            <a:r>
              <a:rPr lang="ru-RU" i="1" dirty="0" smtClean="0">
                <a:solidFill>
                  <a:srgbClr val="0000FF"/>
                </a:solidFill>
              </a:rPr>
              <a:t>)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170554"/>
            <a:ext cx="54103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</a:t>
            </a:r>
            <a:r>
              <a:rPr lang="ru-RU" sz="1400" b="1" i="1" dirty="0" smtClean="0">
                <a:solidFill>
                  <a:srgbClr val="002060"/>
                </a:solidFill>
              </a:rPr>
              <a:t>Автобиографическая </a:t>
            </a:r>
            <a:r>
              <a:rPr lang="ru-RU" sz="1400" b="1" i="1" dirty="0">
                <a:solidFill>
                  <a:srgbClr val="002060"/>
                </a:solidFill>
              </a:rPr>
              <a:t>повесть Валентины Осеевой "Динка" любима многими поколениями читателей. Маленькая героиня повести, отчаянная, искренняя и непосредственная, попадает в забавные и непростые ситуации, обретает друзей, учится расставаниям, усваивает мудрые и нескончаемые уроки </a:t>
            </a:r>
            <a:r>
              <a:rPr lang="ru-RU" sz="1400" b="1" i="1" dirty="0" smtClean="0">
                <a:solidFill>
                  <a:srgbClr val="002060"/>
                </a:solidFill>
              </a:rPr>
              <a:t>жизни.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2981327"/>
            <a:ext cx="602323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Динка</a:t>
            </a:r>
            <a:r>
              <a:rPr lang="ru-RU" sz="1600" dirty="0">
                <a:solidFill>
                  <a:srgbClr val="002060"/>
                </a:solidFill>
              </a:rPr>
              <a:t> снова вспоминает все с самого начала. «Никто ничего не знает, — думает она. — Ни Алина, ни Мышка, ни мама… Если бы мама знала, как она поступила с тем мальчиком! Если б она видела, как его бил хозяин! Шел и бил, шел и бил. А берег длинный, длинный… Мама сшила бы мешочек, положила туда хлеб и сказала бы </a:t>
            </a:r>
            <a:r>
              <a:rPr lang="ru-RU" sz="1600" dirty="0" err="1">
                <a:solidFill>
                  <a:srgbClr val="002060"/>
                </a:solidFill>
              </a:rPr>
              <a:t>Динке</a:t>
            </a:r>
            <a:r>
              <a:rPr lang="ru-RU" sz="1600" dirty="0">
                <a:solidFill>
                  <a:srgbClr val="002060"/>
                </a:solidFill>
              </a:rPr>
              <a:t>: «Иди себе, девочка, куда знаешь, мне не нужна такая дочка». </a:t>
            </a:r>
            <a:r>
              <a:rPr lang="ru-RU" sz="1600" dirty="0" err="1">
                <a:solidFill>
                  <a:srgbClr val="002060"/>
                </a:solidFill>
              </a:rPr>
              <a:t>Динка</a:t>
            </a:r>
            <a:r>
              <a:rPr lang="ru-RU" sz="1600" dirty="0">
                <a:solidFill>
                  <a:srgbClr val="002060"/>
                </a:solidFill>
              </a:rPr>
              <a:t> плакала бы и кричала, а потом пошла… Пошла бы, как тот гномик на открытке, которую прислал папа. На этой открытке густой-густой лег. И в лесу идет гномик. На нем красный колпачок, в руке палочка, а за спиной узелок… Далеко-далеко, в самой чаще, горит огонек. «Вот, — сказала бы мама, — иди на этот огонек, — может, там есть добрые люди, которые примут </a:t>
            </a:r>
            <a:r>
              <a:rPr lang="ru-RU" sz="1600" dirty="0" smtClean="0">
                <a:solidFill>
                  <a:srgbClr val="002060"/>
                </a:solidFill>
              </a:rPr>
              <a:t>тебя,» </a:t>
            </a:r>
            <a:r>
              <a:rPr lang="ru-RU" sz="1600" dirty="0">
                <a:solidFill>
                  <a:srgbClr val="002060"/>
                </a:solidFill>
              </a:rPr>
              <a:t>— на глаза у </a:t>
            </a:r>
            <a:r>
              <a:rPr lang="ru-RU" sz="1600" dirty="0" err="1">
                <a:solidFill>
                  <a:srgbClr val="002060"/>
                </a:solidFill>
              </a:rPr>
              <a:t>Динки</a:t>
            </a:r>
            <a:r>
              <a:rPr lang="ru-RU" sz="1600" dirty="0">
                <a:solidFill>
                  <a:srgbClr val="002060"/>
                </a:solidFill>
              </a:rPr>
              <a:t> набегают слезы.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857233"/>
            <a:ext cx="2143140" cy="218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7510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071545"/>
            <a:ext cx="6143668" cy="520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777627" y="4388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</a:rPr>
              <a:t>Сергей </a:t>
            </a:r>
            <a:r>
              <a:rPr lang="ru-RU" b="1" i="1" dirty="0">
                <a:solidFill>
                  <a:srgbClr val="0000FF"/>
                </a:solidFill>
              </a:rPr>
              <a:t>Сергеевич </a:t>
            </a:r>
            <a:r>
              <a:rPr lang="ru-RU" b="1" i="1" dirty="0" smtClean="0">
                <a:solidFill>
                  <a:srgbClr val="0000FF"/>
                </a:solidFill>
              </a:rPr>
              <a:t>Смирнов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"Брестская крепость" </a:t>
            </a:r>
            <a:r>
              <a:rPr lang="ru-RU" i="1" dirty="0">
                <a:solidFill>
                  <a:srgbClr val="0000FF"/>
                </a:solidFill>
              </a:rPr>
              <a:t>(1959</a:t>
            </a:r>
            <a:r>
              <a:rPr lang="ru-RU" i="1" dirty="0" smtClean="0">
                <a:solidFill>
                  <a:srgbClr val="0000FF"/>
                </a:solidFill>
              </a:rPr>
              <a:t>)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207612"/>
            <a:ext cx="595840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rgbClr val="002060"/>
                </a:solidFill>
              </a:rPr>
              <a:t>    </a:t>
            </a:r>
            <a:r>
              <a:rPr lang="ru-RU" sz="1400" b="1" i="1" dirty="0" smtClean="0">
                <a:solidFill>
                  <a:srgbClr val="002060"/>
                </a:solidFill>
              </a:rPr>
              <a:t>История </a:t>
            </a:r>
            <a:r>
              <a:rPr lang="ru-RU" sz="1400" b="1" i="1" dirty="0">
                <a:solidFill>
                  <a:srgbClr val="002060"/>
                </a:solidFill>
              </a:rPr>
              <a:t>о защите Брестской крепости стала в нашей стране своеобразным лакмусом общественного интереса к Великой </a:t>
            </a:r>
            <a:r>
              <a:rPr lang="ru-RU" sz="1400" b="1" i="1" dirty="0" smtClean="0">
                <a:solidFill>
                  <a:srgbClr val="002060"/>
                </a:solidFill>
              </a:rPr>
              <a:t>Отечественной войне. </a:t>
            </a:r>
            <a:r>
              <a:rPr lang="ru-RU" sz="1400" b="1" i="1" dirty="0">
                <a:solidFill>
                  <a:srgbClr val="002060"/>
                </a:solidFill>
              </a:rPr>
              <a:t>Это первый случай массового героизма, долгое время замалчиваемый, потом – превозносимый и воспеваемый, а затем снова до поры почти забытый…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8194" y="3217417"/>
            <a:ext cx="60462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</a:t>
            </a:r>
            <a:r>
              <a:rPr lang="ru-RU" dirty="0" smtClean="0">
                <a:solidFill>
                  <a:srgbClr val="002060"/>
                </a:solidFill>
              </a:rPr>
              <a:t>Когда </a:t>
            </a:r>
            <a:r>
              <a:rPr lang="ru-RU" dirty="0">
                <a:solidFill>
                  <a:srgbClr val="002060"/>
                </a:solidFill>
              </a:rPr>
              <a:t>ты </a:t>
            </a:r>
            <a:r>
              <a:rPr lang="ru-RU" dirty="0" smtClean="0">
                <a:solidFill>
                  <a:srgbClr val="002060"/>
                </a:solidFill>
              </a:rPr>
              <a:t>мал </a:t>
            </a:r>
            <a:r>
              <a:rPr lang="ru-RU" dirty="0">
                <a:solidFill>
                  <a:srgbClr val="002060"/>
                </a:solidFill>
              </a:rPr>
              <a:t>и чист, </a:t>
            </a:r>
            <a:r>
              <a:rPr lang="ru-RU" dirty="0" smtClean="0">
                <a:solidFill>
                  <a:srgbClr val="002060"/>
                </a:solidFill>
              </a:rPr>
              <a:t>как </a:t>
            </a:r>
            <a:r>
              <a:rPr lang="ru-RU" dirty="0">
                <a:solidFill>
                  <a:srgbClr val="002060"/>
                </a:solidFill>
              </a:rPr>
              <a:t>белый лист </a:t>
            </a:r>
            <a:r>
              <a:rPr lang="ru-RU" dirty="0" smtClean="0">
                <a:solidFill>
                  <a:srgbClr val="002060"/>
                </a:solidFill>
              </a:rPr>
              <a:t>бумаги, память </a:t>
            </a:r>
            <a:r>
              <a:rPr lang="ru-RU" dirty="0">
                <a:solidFill>
                  <a:srgbClr val="002060"/>
                </a:solidFill>
              </a:rPr>
              <a:t>только приготовляется к будущей </a:t>
            </a:r>
            <a:r>
              <a:rPr lang="ru-RU" dirty="0" smtClean="0">
                <a:solidFill>
                  <a:srgbClr val="002060"/>
                </a:solidFill>
              </a:rPr>
              <a:t>работе </a:t>
            </a:r>
            <a:r>
              <a:rPr lang="ru-RU" dirty="0">
                <a:solidFill>
                  <a:srgbClr val="002060"/>
                </a:solidFill>
              </a:rPr>
              <a:t>- мимо </a:t>
            </a:r>
            <a:r>
              <a:rPr lang="ru-RU" dirty="0" smtClean="0">
                <a:solidFill>
                  <a:srgbClr val="002060"/>
                </a:solidFill>
              </a:rPr>
              <a:t>сознания </a:t>
            </a:r>
            <a:r>
              <a:rPr lang="ru-RU" dirty="0">
                <a:solidFill>
                  <a:srgbClr val="002060"/>
                </a:solidFill>
              </a:rPr>
              <a:t>проходят </a:t>
            </a:r>
            <a:r>
              <a:rPr lang="ru-RU" dirty="0" smtClean="0">
                <a:solidFill>
                  <a:srgbClr val="002060"/>
                </a:solidFill>
              </a:rPr>
              <a:t>какие-то малозаметные, </a:t>
            </a:r>
            <a:r>
              <a:rPr lang="ru-RU" dirty="0">
                <a:solidFill>
                  <a:srgbClr val="002060"/>
                </a:solidFill>
              </a:rPr>
              <a:t>по причине своей привычности, события, но потом ты вдруг с горечью </a:t>
            </a:r>
            <a:r>
              <a:rPr lang="ru-RU" dirty="0" smtClean="0">
                <a:solidFill>
                  <a:srgbClr val="002060"/>
                </a:solidFill>
              </a:rPr>
              <a:t>понимаешь, </a:t>
            </a:r>
            <a:r>
              <a:rPr lang="ru-RU" dirty="0">
                <a:solidFill>
                  <a:srgbClr val="002060"/>
                </a:solidFill>
              </a:rPr>
              <a:t>что были они </a:t>
            </a:r>
            <a:r>
              <a:rPr lang="ru-RU" dirty="0" smtClean="0">
                <a:solidFill>
                  <a:srgbClr val="002060"/>
                </a:solidFill>
              </a:rPr>
              <a:t>значительными, важными, </a:t>
            </a:r>
            <a:r>
              <a:rPr lang="ru-RU" dirty="0">
                <a:solidFill>
                  <a:srgbClr val="002060"/>
                </a:solidFill>
              </a:rPr>
              <a:t>a то и </a:t>
            </a:r>
            <a:r>
              <a:rPr lang="ru-RU" dirty="0" smtClean="0">
                <a:solidFill>
                  <a:srgbClr val="002060"/>
                </a:solidFill>
              </a:rPr>
              <a:t>важнейшими. </a:t>
            </a:r>
            <a:r>
              <a:rPr lang="ru-RU" dirty="0">
                <a:solidFill>
                  <a:srgbClr val="002060"/>
                </a:solidFill>
              </a:rPr>
              <a:t>И ты будешь мучиться этой неполнотой, невозможностью вернуть, </a:t>
            </a:r>
            <a:r>
              <a:rPr lang="ru-RU" dirty="0" smtClean="0">
                <a:solidFill>
                  <a:srgbClr val="002060"/>
                </a:solidFill>
              </a:rPr>
              <a:t>восстановить </a:t>
            </a:r>
            <a:r>
              <a:rPr lang="ru-RU" dirty="0">
                <a:solidFill>
                  <a:srgbClr val="002060"/>
                </a:solidFill>
              </a:rPr>
              <a:t>день, </a:t>
            </a:r>
            <a:r>
              <a:rPr lang="ru-RU" dirty="0" smtClean="0">
                <a:solidFill>
                  <a:srgbClr val="002060"/>
                </a:solidFill>
              </a:rPr>
              <a:t>час, </a:t>
            </a:r>
            <a:r>
              <a:rPr lang="ru-RU" dirty="0">
                <a:solidFill>
                  <a:srgbClr val="002060"/>
                </a:solidFill>
              </a:rPr>
              <a:t>воскресить живое человеческое </a:t>
            </a:r>
            <a:r>
              <a:rPr lang="ru-RU" dirty="0" smtClean="0">
                <a:solidFill>
                  <a:srgbClr val="002060"/>
                </a:solidFill>
              </a:rPr>
              <a:t>лицо…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785794"/>
            <a:ext cx="131212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1620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23928" y="557864"/>
            <a:ext cx="33454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</a:rPr>
              <a:t>Даниил </a:t>
            </a:r>
            <a:r>
              <a:rPr lang="ru-RU" b="1" i="1" dirty="0" smtClean="0">
                <a:solidFill>
                  <a:srgbClr val="0000FF"/>
                </a:solidFill>
              </a:rPr>
              <a:t>Александрович Гранин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"Искатели" </a:t>
            </a:r>
            <a:r>
              <a:rPr lang="ru-RU" i="1" dirty="0">
                <a:solidFill>
                  <a:srgbClr val="0000FF"/>
                </a:solidFill>
              </a:rPr>
              <a:t>(1954)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3769" y="148478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   </a:t>
            </a:r>
            <a:r>
              <a:rPr lang="ru-RU" sz="1400" b="1" i="1" dirty="0" smtClean="0">
                <a:solidFill>
                  <a:srgbClr val="002060"/>
                </a:solidFill>
              </a:rPr>
              <a:t>Практически </a:t>
            </a:r>
            <a:r>
              <a:rPr lang="ru-RU" sz="1400" b="1" i="1" dirty="0">
                <a:solidFill>
                  <a:srgbClr val="002060"/>
                </a:solidFill>
              </a:rPr>
              <a:t>все </a:t>
            </a:r>
            <a:r>
              <a:rPr lang="ru-RU" sz="1400" b="1" i="1" dirty="0" smtClean="0">
                <a:solidFill>
                  <a:srgbClr val="002060"/>
                </a:solidFill>
              </a:rPr>
              <a:t>произведения Даниила Гранина посвящены </a:t>
            </a:r>
            <a:r>
              <a:rPr lang="ru-RU" sz="1400" b="1" i="1" dirty="0">
                <a:solidFill>
                  <a:srgbClr val="002060"/>
                </a:solidFill>
              </a:rPr>
              <a:t>научным изысканиям, поиску, борьбе между ищущими, принципиальными учёными и людьми недаровитыми, карьеристами, </a:t>
            </a:r>
            <a:r>
              <a:rPr lang="ru-RU" sz="1400" b="1" i="1" dirty="0" smtClean="0">
                <a:solidFill>
                  <a:srgbClr val="002060"/>
                </a:solidFill>
              </a:rPr>
              <a:t>бюрократами.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3429000"/>
            <a:ext cx="57606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</a:t>
            </a:r>
            <a:r>
              <a:rPr lang="ru-RU" dirty="0" smtClean="0">
                <a:solidFill>
                  <a:srgbClr val="002060"/>
                </a:solidFill>
              </a:rPr>
              <a:t>Дверь  </a:t>
            </a:r>
            <a:r>
              <a:rPr lang="ru-RU" dirty="0">
                <a:solidFill>
                  <a:srgbClr val="002060"/>
                </a:solidFill>
              </a:rPr>
              <a:t>распахнулась  резко, уверенно,  и на пороге лаборатории </a:t>
            </a:r>
            <a:r>
              <a:rPr lang="ru-RU" dirty="0" smtClean="0">
                <a:solidFill>
                  <a:srgbClr val="002060"/>
                </a:solidFill>
              </a:rPr>
              <a:t>появился высокий</a:t>
            </a:r>
            <a:r>
              <a:rPr lang="ru-RU" dirty="0">
                <a:solidFill>
                  <a:srgbClr val="002060"/>
                </a:solidFill>
              </a:rPr>
              <a:t>,  широкоплечий  молодой  человек. Голова его немного не доставала </a:t>
            </a:r>
            <a:r>
              <a:rPr lang="ru-RU" dirty="0" smtClean="0">
                <a:solidFill>
                  <a:srgbClr val="002060"/>
                </a:solidFill>
              </a:rPr>
              <a:t>до притолоки</a:t>
            </a:r>
            <a:r>
              <a:rPr lang="ru-RU" dirty="0">
                <a:solidFill>
                  <a:srgbClr val="002060"/>
                </a:solidFill>
              </a:rPr>
              <a:t>.  Солнце  сквозь  подмороженные  окна  било  ему  прямо  в  </a:t>
            </a:r>
            <a:r>
              <a:rPr lang="ru-RU" dirty="0" smtClean="0">
                <a:solidFill>
                  <a:srgbClr val="002060"/>
                </a:solidFill>
              </a:rPr>
              <a:t>глаза, заставляя </a:t>
            </a:r>
            <a:r>
              <a:rPr lang="ru-RU" dirty="0">
                <a:solidFill>
                  <a:srgbClr val="002060"/>
                </a:solidFill>
              </a:rPr>
              <a:t>прижмуриться: от этого крупные, грубоватые черты его бледного </a:t>
            </a:r>
            <a:r>
              <a:rPr lang="ru-RU" dirty="0" smtClean="0">
                <a:solidFill>
                  <a:srgbClr val="002060"/>
                </a:solidFill>
              </a:rPr>
              <a:t>лица обозначились  </a:t>
            </a:r>
            <a:r>
              <a:rPr lang="ru-RU" dirty="0">
                <a:solidFill>
                  <a:srgbClr val="002060"/>
                </a:solidFill>
              </a:rPr>
              <a:t>еще  резче.  Сунув руки  в карманы брюк,  заправленных в белые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бурки, он внимательно и как бы торжественно осматривал </a:t>
            </a:r>
            <a:r>
              <a:rPr lang="ru-RU" dirty="0" smtClean="0">
                <a:solidFill>
                  <a:srgbClr val="002060"/>
                </a:solidFill>
              </a:rPr>
              <a:t>лабораторию…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545" y="571480"/>
            <a:ext cx="157843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5789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1451" y="1468522"/>
            <a:ext cx="42907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002060"/>
                </a:solidFill>
              </a:rPr>
              <a:t>    </a:t>
            </a:r>
            <a:r>
              <a:rPr lang="ru-RU" sz="1400" b="1" i="1" dirty="0" smtClean="0">
                <a:solidFill>
                  <a:srgbClr val="002060"/>
                </a:solidFill>
              </a:rPr>
              <a:t>Незнайка </a:t>
            </a:r>
            <a:r>
              <a:rPr lang="ru-RU" sz="1400" b="1" i="1" dirty="0">
                <a:solidFill>
                  <a:srgbClr val="002060"/>
                </a:solidFill>
              </a:rPr>
              <a:t>— коротышка среднего роста с большой головой и маленьким носом. Он носит широкополую голубую </a:t>
            </a:r>
            <a:r>
              <a:rPr lang="ru-RU" sz="1400" b="1" i="1" dirty="0" smtClean="0">
                <a:solidFill>
                  <a:srgbClr val="002060"/>
                </a:solidFill>
              </a:rPr>
              <a:t>шляпу, </a:t>
            </a:r>
            <a:r>
              <a:rPr lang="ru-RU" sz="1400" b="1" i="1" dirty="0">
                <a:solidFill>
                  <a:srgbClr val="002060"/>
                </a:solidFill>
              </a:rPr>
              <a:t>канареечные брюки, оранжевую рубашку и зелёный галстук.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62501" y="525342"/>
            <a:ext cx="4248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</a:rPr>
              <a:t>Николай Николаевич Носов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"Приключения </a:t>
            </a:r>
            <a:r>
              <a:rPr lang="ru-RU" i="1" dirty="0">
                <a:solidFill>
                  <a:srgbClr val="0000FF"/>
                </a:solidFill>
              </a:rPr>
              <a:t>Незнайки и его </a:t>
            </a:r>
            <a:r>
              <a:rPr lang="ru-RU" i="1" dirty="0" smtClean="0">
                <a:solidFill>
                  <a:srgbClr val="0000FF"/>
                </a:solidFill>
              </a:rPr>
              <a:t>друзей" </a:t>
            </a:r>
            <a:r>
              <a:rPr lang="ru-RU" i="1" dirty="0">
                <a:solidFill>
                  <a:srgbClr val="0000FF"/>
                </a:solidFill>
              </a:rPr>
              <a:t>(1954</a:t>
            </a:r>
            <a:r>
              <a:rPr lang="ru-RU" i="1" dirty="0" smtClean="0">
                <a:solidFill>
                  <a:srgbClr val="0000FF"/>
                </a:solidFill>
              </a:rPr>
              <a:t>)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90396" y="3068960"/>
            <a:ext cx="56166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В  </a:t>
            </a:r>
            <a:r>
              <a:rPr lang="ru-RU" dirty="0">
                <a:solidFill>
                  <a:srgbClr val="002060"/>
                </a:solidFill>
              </a:rPr>
              <a:t>одном сказочном городе жили коротышки. Коротышками их называли </a:t>
            </a:r>
            <a:r>
              <a:rPr lang="ru-RU" dirty="0" smtClean="0">
                <a:solidFill>
                  <a:srgbClr val="002060"/>
                </a:solidFill>
              </a:rPr>
              <a:t>потому, что </a:t>
            </a:r>
            <a:r>
              <a:rPr lang="ru-RU" dirty="0">
                <a:solidFill>
                  <a:srgbClr val="002060"/>
                </a:solidFill>
              </a:rPr>
              <a:t>они были очень  </a:t>
            </a:r>
            <a:r>
              <a:rPr lang="ru-RU" dirty="0" smtClean="0">
                <a:solidFill>
                  <a:srgbClr val="002060"/>
                </a:solidFill>
              </a:rPr>
              <a:t>маленькие. Каждый  </a:t>
            </a:r>
            <a:r>
              <a:rPr lang="ru-RU" dirty="0">
                <a:solidFill>
                  <a:srgbClr val="002060"/>
                </a:solidFill>
              </a:rPr>
              <a:t>коротышка  был  ростом  с  </a:t>
            </a:r>
            <a:r>
              <a:rPr lang="ru-RU" dirty="0" smtClean="0">
                <a:solidFill>
                  <a:srgbClr val="002060"/>
                </a:solidFill>
              </a:rPr>
              <a:t>небольшой огурец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городе у них было очень красиво. Вокруг каждого дома росли </a:t>
            </a:r>
            <a:r>
              <a:rPr lang="ru-RU" dirty="0" smtClean="0">
                <a:solidFill>
                  <a:srgbClr val="002060"/>
                </a:solidFill>
              </a:rPr>
              <a:t>цветы: маргаритки</a:t>
            </a:r>
            <a:r>
              <a:rPr lang="ru-RU" dirty="0">
                <a:solidFill>
                  <a:srgbClr val="002060"/>
                </a:solidFill>
              </a:rPr>
              <a:t>, ромашки, одуванчики. Там даже улицы назывались  именами  </a:t>
            </a:r>
            <a:r>
              <a:rPr lang="ru-RU" dirty="0" smtClean="0">
                <a:solidFill>
                  <a:srgbClr val="002060"/>
                </a:solidFill>
              </a:rPr>
              <a:t>цветов: улица </a:t>
            </a:r>
            <a:r>
              <a:rPr lang="ru-RU" dirty="0">
                <a:solidFill>
                  <a:srgbClr val="002060"/>
                </a:solidFill>
              </a:rPr>
              <a:t>Колокольчиков, аллея Ромашек, бульвар Васильков. А сам город назывался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Цветочным  городом.  Он стоял на берегу ручья. Этот ручей коротышки </a:t>
            </a:r>
            <a:r>
              <a:rPr lang="ru-RU" dirty="0" smtClean="0">
                <a:solidFill>
                  <a:srgbClr val="002060"/>
                </a:solidFill>
              </a:rPr>
              <a:t>называли Огурцовой </a:t>
            </a:r>
            <a:r>
              <a:rPr lang="ru-RU" dirty="0">
                <a:solidFill>
                  <a:srgbClr val="002060"/>
                </a:solidFill>
              </a:rPr>
              <a:t>рекой, потому что по берегам ручья росло много </a:t>
            </a:r>
            <a:r>
              <a:rPr lang="ru-RU" dirty="0" smtClean="0">
                <a:solidFill>
                  <a:srgbClr val="002060"/>
                </a:solidFill>
              </a:rPr>
              <a:t>огурцов…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48921"/>
            <a:ext cx="1785950" cy="187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364" y="2786058"/>
            <a:ext cx="221956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642918"/>
            <a:ext cx="175204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6718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2201" y="5360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</a:rPr>
              <a:t>Симонов Константин Михайлович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"Живые </a:t>
            </a:r>
            <a:r>
              <a:rPr lang="ru-RU" i="1" dirty="0">
                <a:solidFill>
                  <a:srgbClr val="0000FF"/>
                </a:solidFill>
              </a:rPr>
              <a:t>и </a:t>
            </a:r>
            <a:r>
              <a:rPr lang="ru-RU" i="1" dirty="0" smtClean="0">
                <a:solidFill>
                  <a:srgbClr val="0000FF"/>
                </a:solidFill>
              </a:rPr>
              <a:t>мёртвые" </a:t>
            </a:r>
            <a:r>
              <a:rPr lang="ru-RU" i="1" dirty="0">
                <a:solidFill>
                  <a:srgbClr val="0000FF"/>
                </a:solidFill>
              </a:rPr>
              <a:t>(</a:t>
            </a:r>
            <a:r>
              <a:rPr lang="ru-RU" i="1" dirty="0" smtClean="0">
                <a:solidFill>
                  <a:srgbClr val="0000FF"/>
                </a:solidFill>
              </a:rPr>
              <a:t>1954—1959</a:t>
            </a:r>
            <a:r>
              <a:rPr lang="ru-RU" i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33228" y="3933056"/>
            <a:ext cx="53525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</a:t>
            </a:r>
            <a:r>
              <a:rPr lang="ru-RU" dirty="0" smtClean="0">
                <a:solidFill>
                  <a:srgbClr val="002060"/>
                </a:solidFill>
              </a:rPr>
              <a:t>Мишка</a:t>
            </a:r>
            <a:r>
              <a:rPr lang="ru-RU" dirty="0">
                <a:solidFill>
                  <a:srgbClr val="002060"/>
                </a:solidFill>
              </a:rPr>
              <a:t>, расстроенный мыслью, что он оставил товарища на передовой, а сам возвращается в Москву, не знал, что через сутки Синцов не будет ни убит, ни ранен, ни поцарапан, а живой и здоровый, только смертельно усталый, будет без памяти спать на дне этого самого </a:t>
            </a:r>
            <a:r>
              <a:rPr lang="ru-RU" dirty="0" smtClean="0">
                <a:solidFill>
                  <a:srgbClr val="002060"/>
                </a:solidFill>
              </a:rPr>
              <a:t>окопа…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1186171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sz="1400" b="1" i="1" dirty="0" smtClean="0">
                <a:solidFill>
                  <a:srgbClr val="002060"/>
                </a:solidFill>
              </a:rPr>
              <a:t>Одно </a:t>
            </a:r>
            <a:r>
              <a:rPr lang="ru-RU" sz="1400" b="1" i="1" dirty="0">
                <a:solidFill>
                  <a:srgbClr val="002060"/>
                </a:solidFill>
              </a:rPr>
              <a:t>из самых известных произведений о Великой Отечественной </a:t>
            </a:r>
            <a:r>
              <a:rPr lang="ru-RU" sz="1400" b="1" i="1" dirty="0" smtClean="0">
                <a:solidFill>
                  <a:srgbClr val="002060"/>
                </a:solidFill>
              </a:rPr>
              <a:t>войне.</a:t>
            </a:r>
          </a:p>
          <a:p>
            <a:pPr indent="265113" algn="just"/>
            <a:r>
              <a:rPr lang="ru-RU" sz="1400" b="1" i="1" dirty="0">
                <a:solidFill>
                  <a:srgbClr val="002060"/>
                </a:solidFill>
              </a:rPr>
              <a:t>Симонов писал: </a:t>
            </a:r>
            <a:r>
              <a:rPr lang="ru-RU" sz="1400" b="1" i="1" dirty="0" smtClean="0">
                <a:solidFill>
                  <a:srgbClr val="002060"/>
                </a:solidFill>
              </a:rPr>
              <a:t>"Я </a:t>
            </a:r>
            <a:r>
              <a:rPr lang="ru-RU" sz="1400" b="1" i="1" dirty="0">
                <a:solidFill>
                  <a:srgbClr val="002060"/>
                </a:solidFill>
              </a:rPr>
              <a:t>не был солдатом, был всего только корреспондентом, однако у меня есть кусочек земли, который мне век не забыть, — поле под </a:t>
            </a:r>
            <a:r>
              <a:rPr lang="ru-RU" sz="1400" b="1" i="1" dirty="0" smtClean="0">
                <a:solidFill>
                  <a:srgbClr val="002060"/>
                </a:solidFill>
              </a:rPr>
              <a:t>Могилевом, </a:t>
            </a:r>
            <a:r>
              <a:rPr lang="ru-RU" sz="1400" b="1" i="1" dirty="0">
                <a:solidFill>
                  <a:srgbClr val="002060"/>
                </a:solidFill>
              </a:rPr>
              <a:t>где я впервые в июле 1941 года видел, как наши в течение одного дня подбили и сожгли 39 немецких танков</a:t>
            </a:r>
            <a:r>
              <a:rPr lang="ru-RU" sz="1400" b="1" i="1" dirty="0" smtClean="0">
                <a:solidFill>
                  <a:srgbClr val="002060"/>
                </a:solidFill>
              </a:rPr>
              <a:t>…" 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8631" y="857232"/>
            <a:ext cx="182741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25777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6672" y="1628800"/>
            <a:ext cx="59046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002060"/>
                </a:solidFill>
              </a:rPr>
              <a:t>    </a:t>
            </a:r>
            <a:r>
              <a:rPr lang="ru-RU" sz="1400" b="1" i="1" dirty="0" smtClean="0">
                <a:solidFill>
                  <a:srgbClr val="002060"/>
                </a:solidFill>
              </a:rPr>
              <a:t>Мальчик </a:t>
            </a:r>
            <a:r>
              <a:rPr lang="ru-RU" sz="1400" b="1" i="1" dirty="0">
                <a:solidFill>
                  <a:srgbClr val="002060"/>
                </a:solidFill>
              </a:rPr>
              <a:t>Володя Дубинин живет в городе Керчь жизнью обыкновенного советского мальчишки. Оккупацию Керчи гитлеровскими захватчиками Володя встречает в рядах партизанского отряда. Сражаясь в его рядах совместно с другими пионерами наравне со взрослыми, он проявляет образец подлинного героизма и мужества. Книга состоит из двух </a:t>
            </a:r>
            <a:r>
              <a:rPr lang="ru-RU" sz="1400" b="1" i="1" dirty="0" smtClean="0">
                <a:solidFill>
                  <a:srgbClr val="002060"/>
                </a:solidFill>
              </a:rPr>
              <a:t>частей.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4766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</a:rPr>
              <a:t>Кассиль </a:t>
            </a:r>
            <a:r>
              <a:rPr lang="ru-RU" b="1" i="1" dirty="0">
                <a:solidFill>
                  <a:srgbClr val="0000FF"/>
                </a:solidFill>
              </a:rPr>
              <a:t>Лев </a:t>
            </a:r>
            <a:r>
              <a:rPr lang="ru-RU" b="1" i="1" dirty="0" smtClean="0">
                <a:solidFill>
                  <a:srgbClr val="0000FF"/>
                </a:solidFill>
              </a:rPr>
              <a:t>Абрамович </a:t>
            </a:r>
          </a:p>
          <a:p>
            <a:pPr algn="ctr"/>
            <a:r>
              <a:rPr lang="ru-RU" b="1" i="1" dirty="0" smtClean="0">
                <a:solidFill>
                  <a:srgbClr val="0000FF"/>
                </a:solidFill>
              </a:rPr>
              <a:t>Поляновский </a:t>
            </a:r>
            <a:r>
              <a:rPr lang="ru-RU" b="1" i="1" dirty="0">
                <a:solidFill>
                  <a:srgbClr val="0000FF"/>
                </a:solidFill>
              </a:rPr>
              <a:t>Макс </a:t>
            </a:r>
            <a:r>
              <a:rPr lang="ru-RU" b="1" i="1" dirty="0" smtClean="0">
                <a:solidFill>
                  <a:srgbClr val="0000FF"/>
                </a:solidFill>
              </a:rPr>
              <a:t>Леонидович 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 "Улица </a:t>
            </a:r>
            <a:r>
              <a:rPr lang="ru-RU" i="1" dirty="0">
                <a:solidFill>
                  <a:srgbClr val="0000FF"/>
                </a:solidFill>
              </a:rPr>
              <a:t>младшего </a:t>
            </a:r>
            <a:r>
              <a:rPr lang="ru-RU" i="1" dirty="0" smtClean="0">
                <a:solidFill>
                  <a:srgbClr val="0000FF"/>
                </a:solidFill>
              </a:rPr>
              <a:t>сына" </a:t>
            </a:r>
            <a:r>
              <a:rPr lang="ru-RU" i="1" dirty="0">
                <a:solidFill>
                  <a:srgbClr val="0000FF"/>
                </a:solidFill>
              </a:rPr>
              <a:t>(1949</a:t>
            </a:r>
            <a:r>
              <a:rPr lang="ru-RU" i="1" dirty="0" smtClean="0">
                <a:solidFill>
                  <a:srgbClr val="0000FF"/>
                </a:solidFill>
              </a:rPr>
              <a:t>)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3284984"/>
            <a:ext cx="57961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smtClean="0">
                <a:solidFill>
                  <a:srgbClr val="002060"/>
                </a:solidFill>
              </a:rPr>
              <a:t>Крымский </a:t>
            </a:r>
            <a:r>
              <a:rPr lang="ru-RU" dirty="0">
                <a:solidFill>
                  <a:srgbClr val="002060"/>
                </a:solidFill>
              </a:rPr>
              <a:t>город,  с  улиц которого видны два моря </a:t>
            </a:r>
            <a:r>
              <a:rPr lang="ru-RU" dirty="0" smtClean="0">
                <a:solidFill>
                  <a:srgbClr val="002060"/>
                </a:solidFill>
              </a:rPr>
              <a:t>—  </a:t>
            </a:r>
            <a:r>
              <a:rPr lang="ru-RU" dirty="0">
                <a:solidFill>
                  <a:srgbClr val="002060"/>
                </a:solidFill>
              </a:rPr>
              <a:t>Черное и  </a:t>
            </a:r>
            <a:r>
              <a:rPr lang="ru-RU" dirty="0" smtClean="0">
                <a:solidFill>
                  <a:srgbClr val="002060"/>
                </a:solidFill>
              </a:rPr>
              <a:t>Азовское, имеет </a:t>
            </a:r>
            <a:r>
              <a:rPr lang="ru-RU" dirty="0">
                <a:solidFill>
                  <a:srgbClr val="002060"/>
                </a:solidFill>
              </a:rPr>
              <a:t>длинную и затейливую историю. Прах всевозможных древних легенд курится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над горой Митридат,  высящейся над Керчью. Но уютный южный город, стоящий </a:t>
            </a:r>
            <a:r>
              <a:rPr lang="ru-RU" dirty="0" smtClean="0">
                <a:solidFill>
                  <a:srgbClr val="002060"/>
                </a:solidFill>
              </a:rPr>
              <a:t>на слиянии </a:t>
            </a:r>
            <a:r>
              <a:rPr lang="ru-RU" dirty="0">
                <a:solidFill>
                  <a:srgbClr val="002060"/>
                </a:solidFill>
              </a:rPr>
              <a:t>двух  морей,  успел снискать совсем иную славу в  бурные годы </a:t>
            </a:r>
            <a:r>
              <a:rPr lang="ru-RU" dirty="0" smtClean="0">
                <a:solidFill>
                  <a:srgbClr val="002060"/>
                </a:solidFill>
              </a:rPr>
              <a:t>первых пятилеток </a:t>
            </a:r>
            <a:r>
              <a:rPr lang="ru-RU" dirty="0">
                <a:solidFill>
                  <a:srgbClr val="002060"/>
                </a:solidFill>
              </a:rPr>
              <a:t>и  двух  войн  </a:t>
            </a:r>
            <a:r>
              <a:rPr lang="ru-RU" dirty="0" smtClean="0">
                <a:solidFill>
                  <a:srgbClr val="002060"/>
                </a:solidFill>
              </a:rPr>
              <a:t>—  </a:t>
            </a:r>
            <a:r>
              <a:rPr lang="ru-RU" dirty="0">
                <a:solidFill>
                  <a:srgbClr val="002060"/>
                </a:solidFill>
              </a:rPr>
              <a:t>гражданской и  Великой  </a:t>
            </a:r>
            <a:r>
              <a:rPr lang="ru-RU" dirty="0" smtClean="0">
                <a:solidFill>
                  <a:srgbClr val="002060"/>
                </a:solidFill>
              </a:rPr>
              <a:t>Отечественной.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129594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3356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620688"/>
            <a:ext cx="562859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FF"/>
                </a:solidFill>
              </a:rPr>
              <a:t>35</a:t>
            </a:r>
            <a:r>
              <a:rPr lang="ru-RU" sz="1600" dirty="0">
                <a:solidFill>
                  <a:srgbClr val="0000FF"/>
                </a:solidFill>
              </a:rPr>
              <a:t> </a:t>
            </a:r>
            <a:r>
              <a:rPr lang="ru-RU" sz="1600" b="1" dirty="0" smtClean="0">
                <a:solidFill>
                  <a:srgbClr val="0000FF"/>
                </a:solidFill>
              </a:rPr>
              <a:t>лет</a:t>
            </a:r>
            <a:r>
              <a:rPr lang="ru-RU" sz="1600" dirty="0" smtClean="0">
                <a:solidFill>
                  <a:srgbClr val="0000FF"/>
                </a:solidFill>
              </a:rPr>
              <a:t> — Б. </a:t>
            </a:r>
            <a:r>
              <a:rPr lang="ru-RU" sz="1600" dirty="0" err="1" smtClean="0">
                <a:solidFill>
                  <a:srgbClr val="0000FF"/>
                </a:solidFill>
              </a:rPr>
              <a:t>Заходер</a:t>
            </a:r>
            <a:r>
              <a:rPr lang="ru-RU" sz="1600" dirty="0" smtClean="0">
                <a:solidFill>
                  <a:srgbClr val="0000FF"/>
                </a:solidFill>
              </a:rPr>
              <a:t>  "</a:t>
            </a:r>
            <a:r>
              <a:rPr lang="ru-RU" sz="1600" dirty="0" err="1" smtClean="0">
                <a:solidFill>
                  <a:srgbClr val="0000FF"/>
                </a:solidFill>
              </a:rPr>
              <a:t>Считалия</a:t>
            </a:r>
            <a:r>
              <a:rPr lang="ru-RU" sz="1600" dirty="0" smtClean="0">
                <a:solidFill>
                  <a:srgbClr val="0000FF"/>
                </a:solidFill>
              </a:rPr>
              <a:t>"                              </a:t>
            </a:r>
          </a:p>
          <a:p>
            <a:r>
              <a:rPr lang="ru-RU" sz="1600" b="1" dirty="0" smtClean="0">
                <a:solidFill>
                  <a:srgbClr val="0000FF"/>
                </a:solidFill>
              </a:rPr>
              <a:t>40 лет </a:t>
            </a:r>
            <a:r>
              <a:rPr lang="ru-RU" sz="1600" dirty="0" smtClean="0">
                <a:solidFill>
                  <a:srgbClr val="0000FF"/>
                </a:solidFill>
              </a:rPr>
              <a:t>— </a:t>
            </a:r>
            <a:r>
              <a:rPr lang="ru-RU" sz="1600" dirty="0">
                <a:solidFill>
                  <a:srgbClr val="0000FF"/>
                </a:solidFill>
              </a:rPr>
              <a:t>Б</a:t>
            </a:r>
            <a:r>
              <a:rPr lang="ru-RU" sz="1600" dirty="0" smtClean="0">
                <a:solidFill>
                  <a:srgbClr val="0000FF"/>
                </a:solidFill>
              </a:rPr>
              <a:t>. Л. Васильев "В </a:t>
            </a:r>
            <a:r>
              <a:rPr lang="ru-RU" sz="1600" dirty="0">
                <a:solidFill>
                  <a:srgbClr val="0000FF"/>
                </a:solidFill>
              </a:rPr>
              <a:t>списках не </a:t>
            </a:r>
            <a:r>
              <a:rPr lang="ru-RU" sz="1600" dirty="0" smtClean="0">
                <a:solidFill>
                  <a:srgbClr val="0000FF"/>
                </a:solidFill>
              </a:rPr>
              <a:t>значился"</a:t>
            </a:r>
          </a:p>
          <a:p>
            <a:r>
              <a:rPr lang="ru-RU" sz="1600" b="1" dirty="0" smtClean="0">
                <a:solidFill>
                  <a:srgbClr val="0000FF"/>
                </a:solidFill>
              </a:rPr>
              <a:t>40 лет </a:t>
            </a:r>
            <a:r>
              <a:rPr lang="ru-RU" sz="1600" dirty="0" smtClean="0">
                <a:solidFill>
                  <a:srgbClr val="0000FF"/>
                </a:solidFill>
              </a:rPr>
              <a:t>— В. П. Крапивин "Мальчик со шпагой"</a:t>
            </a:r>
          </a:p>
          <a:p>
            <a:r>
              <a:rPr lang="ru-RU" sz="1600" b="1" dirty="0" smtClean="0">
                <a:solidFill>
                  <a:srgbClr val="0000FF"/>
                </a:solidFill>
              </a:rPr>
              <a:t>45 </a:t>
            </a:r>
            <a:r>
              <a:rPr lang="ru-RU" sz="1600" b="1" dirty="0">
                <a:solidFill>
                  <a:srgbClr val="0000FF"/>
                </a:solidFill>
              </a:rPr>
              <a:t>лет </a:t>
            </a:r>
            <a:r>
              <a:rPr lang="ru-RU" sz="1600" dirty="0" smtClean="0">
                <a:solidFill>
                  <a:srgbClr val="0000FF"/>
                </a:solidFill>
              </a:rPr>
              <a:t>— Б. Л. Васильев "А </a:t>
            </a:r>
            <a:r>
              <a:rPr lang="ru-RU" sz="1600" dirty="0">
                <a:solidFill>
                  <a:srgbClr val="0000FF"/>
                </a:solidFill>
              </a:rPr>
              <a:t>зори здесь тихие</a:t>
            </a:r>
            <a:r>
              <a:rPr lang="ru-RU" sz="1600" dirty="0" smtClean="0">
                <a:solidFill>
                  <a:srgbClr val="0000FF"/>
                </a:solidFill>
              </a:rPr>
              <a:t>…"</a:t>
            </a:r>
            <a:endParaRPr lang="ru-RU" sz="1600" dirty="0">
              <a:solidFill>
                <a:srgbClr val="0000FF"/>
              </a:solidFill>
            </a:endParaRPr>
          </a:p>
          <a:p>
            <a:r>
              <a:rPr lang="ru-RU" sz="1600" b="1" dirty="0">
                <a:solidFill>
                  <a:srgbClr val="0000FF"/>
                </a:solidFill>
              </a:rPr>
              <a:t>45 лет </a:t>
            </a:r>
            <a:r>
              <a:rPr lang="ru-RU" sz="1600" dirty="0" smtClean="0">
                <a:solidFill>
                  <a:srgbClr val="0000FF"/>
                </a:solidFill>
              </a:rPr>
              <a:t>— Ю. В. Бондарев "Горячий снег" </a:t>
            </a:r>
          </a:p>
          <a:p>
            <a:r>
              <a:rPr lang="ru-RU" sz="1600" b="1" dirty="0" smtClean="0">
                <a:solidFill>
                  <a:srgbClr val="0000FF"/>
                </a:solidFill>
              </a:rPr>
              <a:t>50 </a:t>
            </a:r>
            <a:r>
              <a:rPr lang="ru-RU" sz="1600" b="1" dirty="0">
                <a:solidFill>
                  <a:srgbClr val="0000FF"/>
                </a:solidFill>
              </a:rPr>
              <a:t>лет </a:t>
            </a:r>
            <a:r>
              <a:rPr lang="ru-RU" sz="1600" dirty="0" smtClean="0">
                <a:solidFill>
                  <a:srgbClr val="0000FF"/>
                </a:solidFill>
              </a:rPr>
              <a:t>— Л. А. Кассиль "Будьте </a:t>
            </a:r>
            <a:r>
              <a:rPr lang="ru-RU" sz="1600" dirty="0">
                <a:solidFill>
                  <a:srgbClr val="0000FF"/>
                </a:solidFill>
              </a:rPr>
              <a:t>готовы, ваше высочество</a:t>
            </a:r>
            <a:r>
              <a:rPr lang="ru-RU" sz="1600" dirty="0" smtClean="0">
                <a:solidFill>
                  <a:srgbClr val="0000FF"/>
                </a:solidFill>
              </a:rPr>
              <a:t>!"          </a:t>
            </a:r>
            <a:endParaRPr lang="ru-RU" sz="1600" dirty="0">
              <a:solidFill>
                <a:srgbClr val="0000FF"/>
              </a:solidFill>
            </a:endParaRPr>
          </a:p>
          <a:p>
            <a:r>
              <a:rPr lang="ru-RU" sz="1600" b="1" dirty="0" smtClean="0">
                <a:solidFill>
                  <a:srgbClr val="0000FF"/>
                </a:solidFill>
              </a:rPr>
              <a:t>50лет </a:t>
            </a:r>
            <a:r>
              <a:rPr lang="ru-RU" sz="1600" dirty="0" smtClean="0">
                <a:solidFill>
                  <a:srgbClr val="0000FF"/>
                </a:solidFill>
              </a:rPr>
              <a:t> — К</a:t>
            </a:r>
            <a:r>
              <a:rPr lang="ru-RU" sz="1600" dirty="0">
                <a:solidFill>
                  <a:srgbClr val="0000FF"/>
                </a:solidFill>
              </a:rPr>
              <a:t>. </a:t>
            </a:r>
            <a:r>
              <a:rPr lang="ru-RU" sz="1600" dirty="0" smtClean="0">
                <a:solidFill>
                  <a:srgbClr val="0000FF"/>
                </a:solidFill>
              </a:rPr>
              <a:t>Симонов "Солдатами </a:t>
            </a:r>
            <a:r>
              <a:rPr lang="ru-RU" sz="1600" dirty="0">
                <a:solidFill>
                  <a:srgbClr val="0000FF"/>
                </a:solidFill>
              </a:rPr>
              <a:t>не </a:t>
            </a:r>
            <a:r>
              <a:rPr lang="ru-RU" sz="1600" dirty="0" smtClean="0">
                <a:solidFill>
                  <a:srgbClr val="0000FF"/>
                </a:solidFill>
              </a:rPr>
              <a:t>рождаются"</a:t>
            </a:r>
            <a:endParaRPr lang="ru-RU" sz="1600" dirty="0">
              <a:solidFill>
                <a:srgbClr val="0000FF"/>
              </a:solidFill>
            </a:endParaRPr>
          </a:p>
          <a:p>
            <a:r>
              <a:rPr lang="ru-RU" sz="1600" b="1" dirty="0">
                <a:solidFill>
                  <a:srgbClr val="0000FF"/>
                </a:solidFill>
              </a:rPr>
              <a:t>55 лет </a:t>
            </a:r>
            <a:r>
              <a:rPr lang="ru-RU" sz="1600" dirty="0">
                <a:solidFill>
                  <a:srgbClr val="0000FF"/>
                </a:solidFill>
              </a:rPr>
              <a:t>— </a:t>
            </a:r>
            <a:r>
              <a:rPr lang="ru-RU" sz="1600" dirty="0" smtClean="0">
                <a:solidFill>
                  <a:srgbClr val="0000FF"/>
                </a:solidFill>
              </a:rPr>
              <a:t>В. Ю. Драгунский </a:t>
            </a:r>
            <a:r>
              <a:rPr lang="ru-RU" sz="1600" dirty="0">
                <a:solidFill>
                  <a:srgbClr val="0000FF"/>
                </a:solidFill>
              </a:rPr>
              <a:t>"</a:t>
            </a:r>
            <a:r>
              <a:rPr lang="ru-RU" sz="1600" dirty="0" smtClean="0">
                <a:solidFill>
                  <a:srgbClr val="0000FF"/>
                </a:solidFill>
              </a:rPr>
              <a:t>Денискины рассказы"</a:t>
            </a:r>
          </a:p>
          <a:p>
            <a:r>
              <a:rPr lang="ru-RU" sz="1600" b="1" dirty="0" smtClean="0">
                <a:solidFill>
                  <a:srgbClr val="0000FF"/>
                </a:solidFill>
              </a:rPr>
              <a:t>55 </a:t>
            </a:r>
            <a:r>
              <a:rPr lang="ru-RU" sz="1600" b="1" dirty="0">
                <a:solidFill>
                  <a:srgbClr val="0000FF"/>
                </a:solidFill>
              </a:rPr>
              <a:t>лет </a:t>
            </a:r>
            <a:r>
              <a:rPr lang="ru-RU" sz="1600" dirty="0" smtClean="0">
                <a:solidFill>
                  <a:srgbClr val="0000FF"/>
                </a:solidFill>
              </a:rPr>
              <a:t>— В. А. Осеева "</a:t>
            </a:r>
            <a:r>
              <a:rPr lang="ru-RU" sz="1600" dirty="0" err="1" smtClean="0">
                <a:solidFill>
                  <a:srgbClr val="0000FF"/>
                </a:solidFill>
              </a:rPr>
              <a:t>Динка</a:t>
            </a:r>
            <a:r>
              <a:rPr lang="ru-RU" sz="1600" dirty="0" smtClean="0">
                <a:solidFill>
                  <a:srgbClr val="0000FF"/>
                </a:solidFill>
              </a:rPr>
              <a:t>"</a:t>
            </a:r>
            <a:endParaRPr lang="ru-RU" sz="1600" dirty="0">
              <a:solidFill>
                <a:srgbClr val="0000FF"/>
              </a:solidFill>
            </a:endParaRPr>
          </a:p>
          <a:p>
            <a:r>
              <a:rPr lang="ru-RU" sz="1600" b="1" dirty="0">
                <a:solidFill>
                  <a:srgbClr val="0000FF"/>
                </a:solidFill>
              </a:rPr>
              <a:t>55 лет </a:t>
            </a:r>
            <a:r>
              <a:rPr lang="ru-RU" sz="1600" dirty="0" smtClean="0">
                <a:solidFill>
                  <a:srgbClr val="0000FF"/>
                </a:solidFill>
              </a:rPr>
              <a:t>— С. С. Смирнов "Брестская крепость"</a:t>
            </a:r>
            <a:endParaRPr lang="ru-RU" sz="1600" dirty="0">
              <a:solidFill>
                <a:srgbClr val="0000FF"/>
              </a:solidFill>
            </a:endParaRPr>
          </a:p>
          <a:p>
            <a:r>
              <a:rPr lang="ru-RU" sz="1600" b="1" dirty="0" smtClean="0">
                <a:solidFill>
                  <a:srgbClr val="0000FF"/>
                </a:solidFill>
              </a:rPr>
              <a:t>60 </a:t>
            </a:r>
            <a:r>
              <a:rPr lang="ru-RU" sz="1600" b="1" dirty="0">
                <a:solidFill>
                  <a:srgbClr val="0000FF"/>
                </a:solidFill>
              </a:rPr>
              <a:t>лет </a:t>
            </a:r>
            <a:r>
              <a:rPr lang="ru-RU" sz="1600" dirty="0" smtClean="0">
                <a:solidFill>
                  <a:srgbClr val="0000FF"/>
                </a:solidFill>
              </a:rPr>
              <a:t>— Д</a:t>
            </a:r>
            <a:r>
              <a:rPr lang="ru-RU" sz="1600" dirty="0">
                <a:solidFill>
                  <a:srgbClr val="0000FF"/>
                </a:solidFill>
              </a:rPr>
              <a:t>. </a:t>
            </a:r>
            <a:r>
              <a:rPr lang="ru-RU" sz="1600" dirty="0" smtClean="0">
                <a:solidFill>
                  <a:srgbClr val="0000FF"/>
                </a:solidFill>
              </a:rPr>
              <a:t>Гранин "Искатели"</a:t>
            </a:r>
            <a:endParaRPr lang="ru-RU" sz="1600" dirty="0">
              <a:solidFill>
                <a:srgbClr val="0000FF"/>
              </a:solidFill>
            </a:endParaRPr>
          </a:p>
          <a:p>
            <a:r>
              <a:rPr lang="ru-RU" sz="1600" b="1" dirty="0">
                <a:solidFill>
                  <a:srgbClr val="0000FF"/>
                </a:solidFill>
              </a:rPr>
              <a:t>60 лет </a:t>
            </a:r>
            <a:r>
              <a:rPr lang="ru-RU" sz="1600" dirty="0" smtClean="0">
                <a:solidFill>
                  <a:srgbClr val="0000FF"/>
                </a:solidFill>
              </a:rPr>
              <a:t>— Н. Н. Носов "Приключения </a:t>
            </a:r>
            <a:r>
              <a:rPr lang="ru-RU" sz="1600" dirty="0">
                <a:solidFill>
                  <a:srgbClr val="0000FF"/>
                </a:solidFill>
              </a:rPr>
              <a:t>Незнайки и его </a:t>
            </a:r>
            <a:r>
              <a:rPr lang="ru-RU" sz="1600" dirty="0" smtClean="0">
                <a:solidFill>
                  <a:srgbClr val="0000FF"/>
                </a:solidFill>
              </a:rPr>
              <a:t>друзей"</a:t>
            </a:r>
            <a:endParaRPr lang="ru-RU" sz="1600" dirty="0">
              <a:solidFill>
                <a:srgbClr val="0000FF"/>
              </a:solidFill>
            </a:endParaRPr>
          </a:p>
          <a:p>
            <a:r>
              <a:rPr lang="ru-RU" sz="1600" b="1" dirty="0" smtClean="0">
                <a:solidFill>
                  <a:srgbClr val="0000FF"/>
                </a:solidFill>
              </a:rPr>
              <a:t>60 </a:t>
            </a:r>
            <a:r>
              <a:rPr lang="ru-RU" sz="1600" b="1" dirty="0">
                <a:solidFill>
                  <a:srgbClr val="0000FF"/>
                </a:solidFill>
              </a:rPr>
              <a:t>лет </a:t>
            </a:r>
            <a:r>
              <a:rPr lang="ru-RU" sz="1600" dirty="0" smtClean="0">
                <a:solidFill>
                  <a:srgbClr val="0000FF"/>
                </a:solidFill>
              </a:rPr>
              <a:t>—  </a:t>
            </a:r>
            <a:r>
              <a:rPr lang="ru-RU" sz="1600" dirty="0">
                <a:solidFill>
                  <a:srgbClr val="0000FF"/>
                </a:solidFill>
              </a:rPr>
              <a:t>К</a:t>
            </a:r>
            <a:r>
              <a:rPr lang="ru-RU" sz="1600" dirty="0" smtClean="0">
                <a:solidFill>
                  <a:srgbClr val="0000FF"/>
                </a:solidFill>
              </a:rPr>
              <a:t>. М. Симонов "Живые </a:t>
            </a:r>
            <a:r>
              <a:rPr lang="ru-RU" sz="1600" dirty="0">
                <a:solidFill>
                  <a:srgbClr val="0000FF"/>
                </a:solidFill>
              </a:rPr>
              <a:t>и </a:t>
            </a:r>
            <a:r>
              <a:rPr lang="ru-RU" sz="1600" dirty="0" smtClean="0">
                <a:solidFill>
                  <a:srgbClr val="0000FF"/>
                </a:solidFill>
              </a:rPr>
              <a:t>мёртвые"</a:t>
            </a:r>
            <a:endParaRPr lang="ru-RU" sz="1600" dirty="0">
              <a:solidFill>
                <a:srgbClr val="0000FF"/>
              </a:solidFill>
            </a:endParaRPr>
          </a:p>
          <a:p>
            <a:r>
              <a:rPr lang="ru-RU" sz="1600" b="1" dirty="0">
                <a:solidFill>
                  <a:srgbClr val="0000FF"/>
                </a:solidFill>
              </a:rPr>
              <a:t>65 лет </a:t>
            </a:r>
            <a:r>
              <a:rPr lang="ru-RU" sz="1600" dirty="0" smtClean="0">
                <a:solidFill>
                  <a:srgbClr val="0000FF"/>
                </a:solidFill>
              </a:rPr>
              <a:t>— Л. Кассиль </a:t>
            </a:r>
            <a:r>
              <a:rPr lang="ru-RU" sz="1600" dirty="0">
                <a:solidFill>
                  <a:srgbClr val="0000FF"/>
                </a:solidFill>
              </a:rPr>
              <a:t>совместно с М. Поляновским </a:t>
            </a:r>
            <a:endParaRPr lang="ru-RU" sz="1600" dirty="0" smtClean="0">
              <a:solidFill>
                <a:srgbClr val="0000FF"/>
              </a:solidFill>
            </a:endParaRPr>
          </a:p>
          <a:p>
            <a:r>
              <a:rPr lang="ru-RU" sz="1600" dirty="0">
                <a:solidFill>
                  <a:srgbClr val="0000FF"/>
                </a:solidFill>
              </a:rPr>
              <a:t>                 </a:t>
            </a:r>
            <a:r>
              <a:rPr lang="ru-RU" sz="1600" dirty="0" smtClean="0">
                <a:solidFill>
                  <a:srgbClr val="0000FF"/>
                </a:solidFill>
              </a:rPr>
              <a:t>"Улица </a:t>
            </a:r>
            <a:r>
              <a:rPr lang="ru-RU" sz="1600" dirty="0">
                <a:solidFill>
                  <a:srgbClr val="0000FF"/>
                </a:solidFill>
              </a:rPr>
              <a:t>младшего </a:t>
            </a:r>
            <a:r>
              <a:rPr lang="ru-RU" sz="1600" dirty="0" smtClean="0">
                <a:solidFill>
                  <a:srgbClr val="0000FF"/>
                </a:solidFill>
              </a:rPr>
              <a:t>сына"</a:t>
            </a:r>
            <a:endParaRPr lang="ru-RU" sz="1600" dirty="0">
              <a:solidFill>
                <a:srgbClr val="0000FF"/>
              </a:solidFill>
            </a:endParaRPr>
          </a:p>
          <a:p>
            <a:r>
              <a:rPr lang="ru-RU" sz="1600" b="1" dirty="0" smtClean="0">
                <a:solidFill>
                  <a:srgbClr val="0000FF"/>
                </a:solidFill>
              </a:rPr>
              <a:t>65 </a:t>
            </a:r>
            <a:r>
              <a:rPr lang="ru-RU" sz="1600" b="1" dirty="0">
                <a:solidFill>
                  <a:srgbClr val="0000FF"/>
                </a:solidFill>
              </a:rPr>
              <a:t>лет </a:t>
            </a:r>
            <a:r>
              <a:rPr lang="ru-RU" sz="1600" dirty="0">
                <a:solidFill>
                  <a:srgbClr val="0000FF"/>
                </a:solidFill>
              </a:rPr>
              <a:t>— А. </a:t>
            </a:r>
            <a:r>
              <a:rPr lang="ru-RU" sz="1600" dirty="0" err="1">
                <a:solidFill>
                  <a:srgbClr val="0000FF"/>
                </a:solidFill>
              </a:rPr>
              <a:t>Барто</a:t>
            </a:r>
            <a:r>
              <a:rPr lang="ru-RU" sz="1600" dirty="0">
                <a:solidFill>
                  <a:srgbClr val="0000FF"/>
                </a:solidFill>
              </a:rPr>
              <a:t> </a:t>
            </a:r>
            <a:r>
              <a:rPr lang="ru-RU" sz="1600" dirty="0" smtClean="0">
                <a:solidFill>
                  <a:srgbClr val="0000FF"/>
                </a:solidFill>
              </a:rPr>
              <a:t>"Стихи детям"</a:t>
            </a:r>
            <a:endParaRPr lang="ru-RU" sz="1600" dirty="0">
              <a:solidFill>
                <a:srgbClr val="0000FF"/>
              </a:solidFill>
            </a:endParaRPr>
          </a:p>
          <a:p>
            <a:r>
              <a:rPr lang="ru-RU" sz="1600" b="1" dirty="0">
                <a:solidFill>
                  <a:srgbClr val="0000FF"/>
                </a:solidFill>
              </a:rPr>
              <a:t>70 лет </a:t>
            </a:r>
            <a:r>
              <a:rPr lang="ru-RU" sz="1600" dirty="0">
                <a:solidFill>
                  <a:srgbClr val="0000FF"/>
                </a:solidFill>
              </a:rPr>
              <a:t>— К. </a:t>
            </a:r>
            <a:r>
              <a:rPr lang="ru-RU" sz="1600" dirty="0" smtClean="0">
                <a:solidFill>
                  <a:srgbClr val="0000FF"/>
                </a:solidFill>
              </a:rPr>
              <a:t>Симонов "Дни </a:t>
            </a:r>
            <a:r>
              <a:rPr lang="ru-RU" sz="1600" dirty="0">
                <a:solidFill>
                  <a:srgbClr val="0000FF"/>
                </a:solidFill>
              </a:rPr>
              <a:t>и </a:t>
            </a:r>
            <a:r>
              <a:rPr lang="ru-RU" sz="1600" dirty="0" smtClean="0">
                <a:solidFill>
                  <a:srgbClr val="0000FF"/>
                </a:solidFill>
              </a:rPr>
              <a:t>ночи"</a:t>
            </a:r>
            <a:endParaRPr lang="ru-RU" sz="1600" dirty="0">
              <a:solidFill>
                <a:srgbClr val="0000FF"/>
              </a:solidFill>
            </a:endParaRPr>
          </a:p>
          <a:p>
            <a:r>
              <a:rPr lang="ru-RU" sz="1600" b="1" dirty="0">
                <a:solidFill>
                  <a:srgbClr val="0000FF"/>
                </a:solidFill>
              </a:rPr>
              <a:t>70 лет </a:t>
            </a:r>
            <a:r>
              <a:rPr lang="ru-RU" sz="1600" dirty="0">
                <a:solidFill>
                  <a:srgbClr val="0000FF"/>
                </a:solidFill>
              </a:rPr>
              <a:t>— В. </a:t>
            </a:r>
            <a:r>
              <a:rPr lang="ru-RU" sz="1600" dirty="0" smtClean="0">
                <a:solidFill>
                  <a:srgbClr val="0000FF"/>
                </a:solidFill>
              </a:rPr>
              <a:t>Каверин "Два капитана"</a:t>
            </a:r>
            <a:endParaRPr lang="ru-RU" sz="1600" dirty="0">
              <a:solidFill>
                <a:srgbClr val="0000FF"/>
              </a:solidFill>
            </a:endParaRPr>
          </a:p>
          <a:p>
            <a:r>
              <a:rPr lang="ru-RU" sz="1600" b="1" dirty="0">
                <a:solidFill>
                  <a:srgbClr val="0000FF"/>
                </a:solidFill>
              </a:rPr>
              <a:t>70 лет </a:t>
            </a:r>
            <a:r>
              <a:rPr lang="ru-RU" sz="1600" dirty="0">
                <a:solidFill>
                  <a:srgbClr val="0000FF"/>
                </a:solidFill>
              </a:rPr>
              <a:t>— С</a:t>
            </a:r>
            <a:r>
              <a:rPr lang="ru-RU" sz="1600" dirty="0" smtClean="0">
                <a:solidFill>
                  <a:srgbClr val="0000FF"/>
                </a:solidFill>
              </a:rPr>
              <a:t>. Я. Маршак "Двенадцать месяцев" </a:t>
            </a:r>
          </a:p>
          <a:p>
            <a:r>
              <a:rPr lang="ru-RU" sz="1600" b="1" dirty="0">
                <a:solidFill>
                  <a:srgbClr val="0000FF"/>
                </a:solidFill>
              </a:rPr>
              <a:t>70 лет </a:t>
            </a:r>
            <a:r>
              <a:rPr lang="ru-RU" sz="1600" dirty="0">
                <a:solidFill>
                  <a:srgbClr val="0000FF"/>
                </a:solidFill>
              </a:rPr>
              <a:t>— Л</a:t>
            </a:r>
            <a:r>
              <a:rPr lang="ru-RU" sz="1600" dirty="0" smtClean="0">
                <a:solidFill>
                  <a:srgbClr val="0000FF"/>
                </a:solidFill>
              </a:rPr>
              <a:t>. А. Кассиль </a:t>
            </a:r>
            <a:r>
              <a:rPr lang="ru-RU" sz="1600" dirty="0">
                <a:solidFill>
                  <a:srgbClr val="0000FF"/>
                </a:solidFill>
              </a:rPr>
              <a:t>"</a:t>
            </a:r>
            <a:r>
              <a:rPr lang="ru-RU" sz="1600" dirty="0" smtClean="0">
                <a:solidFill>
                  <a:srgbClr val="0000FF"/>
                </a:solidFill>
              </a:rPr>
              <a:t>Дорогие </a:t>
            </a:r>
            <a:r>
              <a:rPr lang="ru-RU" sz="1600" dirty="0">
                <a:solidFill>
                  <a:srgbClr val="0000FF"/>
                </a:solidFill>
              </a:rPr>
              <a:t>мои </a:t>
            </a:r>
            <a:r>
              <a:rPr lang="ru-RU" sz="1600" dirty="0" smtClean="0">
                <a:solidFill>
                  <a:srgbClr val="0000FF"/>
                </a:solidFill>
              </a:rPr>
              <a:t>мальчишки"</a:t>
            </a:r>
            <a:endParaRPr lang="ru-RU" sz="1600" dirty="0">
              <a:solidFill>
                <a:srgbClr val="0000FF"/>
              </a:solidFill>
            </a:endParaRPr>
          </a:p>
          <a:p>
            <a:r>
              <a:rPr lang="ru-RU" sz="1600" b="1" dirty="0">
                <a:solidFill>
                  <a:srgbClr val="0000FF"/>
                </a:solidFill>
              </a:rPr>
              <a:t>70 лет </a:t>
            </a:r>
            <a:r>
              <a:rPr lang="ru-RU" sz="1600" dirty="0">
                <a:solidFill>
                  <a:srgbClr val="0000FF"/>
                </a:solidFill>
              </a:rPr>
              <a:t>— В</a:t>
            </a:r>
            <a:r>
              <a:rPr lang="ru-RU" sz="1600" dirty="0" smtClean="0">
                <a:solidFill>
                  <a:srgbClr val="0000FF"/>
                </a:solidFill>
              </a:rPr>
              <a:t>. А. Осеева "Волшебное слово" </a:t>
            </a:r>
            <a:endParaRPr lang="ru-RU" sz="1600" dirty="0">
              <a:solidFill>
                <a:srgbClr val="0000FF"/>
              </a:solidFill>
            </a:endParaRPr>
          </a:p>
          <a:p>
            <a:r>
              <a:rPr lang="ru-RU" sz="1600" b="1" dirty="0">
                <a:solidFill>
                  <a:srgbClr val="0000FF"/>
                </a:solidFill>
              </a:rPr>
              <a:t>75 лет </a:t>
            </a:r>
            <a:r>
              <a:rPr lang="ru-RU" sz="1600" dirty="0">
                <a:solidFill>
                  <a:srgbClr val="0000FF"/>
                </a:solidFill>
              </a:rPr>
              <a:t>— П</a:t>
            </a:r>
            <a:r>
              <a:rPr lang="ru-RU" sz="1600" dirty="0" smtClean="0">
                <a:solidFill>
                  <a:srgbClr val="0000FF"/>
                </a:solidFill>
              </a:rPr>
              <a:t>. П</a:t>
            </a:r>
            <a:r>
              <a:rPr lang="ru-RU" sz="1600" dirty="0">
                <a:solidFill>
                  <a:srgbClr val="0000FF"/>
                </a:solidFill>
              </a:rPr>
              <a:t>. Бажов </a:t>
            </a:r>
            <a:r>
              <a:rPr lang="ru-RU" sz="1600" dirty="0" smtClean="0">
                <a:solidFill>
                  <a:srgbClr val="0000FF"/>
                </a:solidFill>
              </a:rPr>
              <a:t>"Малахитовая шкатулка"</a:t>
            </a:r>
            <a:endParaRPr lang="ru-RU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505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7475" y="548680"/>
            <a:ext cx="24860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b="1" i="1" dirty="0" smtClean="0">
                <a:solidFill>
                  <a:srgbClr val="0000FF"/>
                </a:solidFill>
              </a:rPr>
              <a:t>Агния Львовна Барто</a:t>
            </a:r>
            <a:endParaRPr lang="ru-RU" b="1" i="1" dirty="0" smtClean="0">
              <a:solidFill>
                <a:srgbClr val="0000FF"/>
              </a:solidFill>
            </a:endParaRPr>
          </a:p>
          <a:p>
            <a:pPr algn="ctr"/>
            <a:r>
              <a:rPr lang="vi-VN" i="1" dirty="0" smtClean="0">
                <a:solidFill>
                  <a:srgbClr val="0000FF"/>
                </a:solidFill>
              </a:rPr>
              <a:t> "</a:t>
            </a:r>
            <a:r>
              <a:rPr lang="ru-RU" i="1" dirty="0" smtClean="0">
                <a:solidFill>
                  <a:srgbClr val="0000FF"/>
                </a:solidFill>
              </a:rPr>
              <a:t>Стихи детям" </a:t>
            </a:r>
            <a:r>
              <a:rPr lang="ru-RU" i="1" dirty="0">
                <a:solidFill>
                  <a:srgbClr val="0000FF"/>
                </a:solidFill>
              </a:rPr>
              <a:t>(1949</a:t>
            </a:r>
            <a:r>
              <a:rPr lang="ru-RU" i="1" dirty="0" smtClean="0">
                <a:solidFill>
                  <a:srgbClr val="0000FF"/>
                </a:solidFill>
              </a:rPr>
              <a:t>)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2060848"/>
            <a:ext cx="2286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Котёнок возится</a:t>
            </a:r>
          </a:p>
          <a:p>
            <a:pPr algn="just"/>
            <a:r>
              <a:rPr lang="ru-RU" dirty="0" smtClean="0"/>
              <a:t>С </a:t>
            </a:r>
            <a:r>
              <a:rPr lang="ru-RU" dirty="0"/>
              <a:t>клубком:</a:t>
            </a:r>
          </a:p>
          <a:p>
            <a:pPr algn="just"/>
            <a:r>
              <a:rPr lang="ru-RU" dirty="0" smtClean="0"/>
              <a:t>То </a:t>
            </a:r>
            <a:r>
              <a:rPr lang="ru-RU" dirty="0"/>
              <a:t>подползёт к нему</a:t>
            </a:r>
          </a:p>
          <a:p>
            <a:pPr algn="just"/>
            <a:r>
              <a:rPr lang="ru-RU" dirty="0" smtClean="0"/>
              <a:t>Тайком</a:t>
            </a:r>
            <a:r>
              <a:rPr lang="ru-RU" dirty="0"/>
              <a:t>,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То </a:t>
            </a:r>
            <a:r>
              <a:rPr lang="ru-RU" dirty="0"/>
              <a:t>на клубок</a:t>
            </a:r>
          </a:p>
          <a:p>
            <a:pPr algn="just"/>
            <a:r>
              <a:rPr lang="ru-RU" dirty="0" smtClean="0"/>
              <a:t>Начнёт </a:t>
            </a:r>
            <a:r>
              <a:rPr lang="ru-RU" dirty="0"/>
              <a:t>кидаться,</a:t>
            </a:r>
          </a:p>
          <a:p>
            <a:pPr algn="just"/>
            <a:r>
              <a:rPr lang="ru-RU" dirty="0" smtClean="0"/>
              <a:t>Толкнёт </a:t>
            </a:r>
            <a:r>
              <a:rPr lang="ru-RU" dirty="0"/>
              <a:t>его,</a:t>
            </a:r>
          </a:p>
          <a:p>
            <a:pPr algn="just"/>
            <a:r>
              <a:rPr lang="ru-RU" dirty="0" smtClean="0"/>
              <a:t>Отпрыгнет </a:t>
            </a:r>
            <a:r>
              <a:rPr lang="ru-RU" dirty="0"/>
              <a:t>вбок...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Никак не может</a:t>
            </a:r>
          </a:p>
          <a:p>
            <a:pPr algn="just"/>
            <a:r>
              <a:rPr lang="ru-RU" dirty="0" smtClean="0"/>
              <a:t>Догадаться</a:t>
            </a:r>
            <a:r>
              <a:rPr lang="ru-RU" dirty="0"/>
              <a:t>,</a:t>
            </a:r>
          </a:p>
          <a:p>
            <a:pPr algn="just"/>
            <a:r>
              <a:rPr lang="ru-RU" dirty="0" smtClean="0"/>
              <a:t>Что </a:t>
            </a:r>
            <a:r>
              <a:rPr lang="ru-RU" dirty="0"/>
              <a:t>здесь не мышка,</a:t>
            </a:r>
          </a:p>
          <a:p>
            <a:pPr algn="just"/>
            <a:r>
              <a:rPr lang="ru-RU" dirty="0" smtClean="0"/>
              <a:t>А </a:t>
            </a:r>
            <a:r>
              <a:rPr lang="ru-RU" dirty="0"/>
              <a:t>клубок.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1124744"/>
            <a:ext cx="36004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1400" b="1" i="1" dirty="0">
                <a:solidFill>
                  <a:srgbClr val="002060"/>
                </a:solidFill>
                <a:latin typeface="Cambria" pitchFamily="18" charset="0"/>
              </a:rPr>
              <a:t>Не</a:t>
            </a:r>
            <a:r>
              <a:rPr lang="ru-RU" sz="1400" b="1" i="1" dirty="0" smtClean="0">
                <a:solidFill>
                  <a:srgbClr val="002060"/>
                </a:solidFill>
                <a:latin typeface="Cambria" pitchFamily="18" charset="0"/>
              </a:rPr>
              <a:t>возможно представить себе детские годы без книжечек Агнии </a:t>
            </a:r>
            <a:r>
              <a:rPr lang="ru-RU" sz="1400" b="1" i="1" dirty="0" err="1" smtClean="0">
                <a:solidFill>
                  <a:srgbClr val="002060"/>
                </a:solidFill>
                <a:latin typeface="Cambria" pitchFamily="18" charset="0"/>
              </a:rPr>
              <a:t>Барто</a:t>
            </a:r>
            <a:r>
              <a:rPr lang="ru-RU" sz="1400" b="1" i="1" dirty="0" smtClean="0">
                <a:solidFill>
                  <a:srgbClr val="002060"/>
                </a:solidFill>
                <a:latin typeface="Cambria" pitchFamily="18" charset="0"/>
              </a:rPr>
              <a:t>.</a:t>
            </a:r>
            <a:endParaRPr lang="ru-RU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215767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50" y="2214554"/>
            <a:ext cx="19184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0984" y="571480"/>
            <a:ext cx="2080106" cy="167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2390785"/>
            <a:ext cx="3177900" cy="360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4200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3492" y="692695"/>
            <a:ext cx="3832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</a:rPr>
              <a:t>Симонов </a:t>
            </a:r>
            <a:r>
              <a:rPr lang="ru-RU" b="1" i="1" dirty="0">
                <a:solidFill>
                  <a:srgbClr val="0000FF"/>
                </a:solidFill>
              </a:rPr>
              <a:t>Константин </a:t>
            </a:r>
            <a:r>
              <a:rPr lang="ru-RU" b="1" i="1" dirty="0" smtClean="0">
                <a:solidFill>
                  <a:srgbClr val="0000FF"/>
                </a:solidFill>
              </a:rPr>
              <a:t>Михайлович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"Дни </a:t>
            </a:r>
            <a:r>
              <a:rPr lang="ru-RU" i="1" dirty="0">
                <a:solidFill>
                  <a:srgbClr val="0000FF"/>
                </a:solidFill>
              </a:rPr>
              <a:t>и </a:t>
            </a:r>
            <a:r>
              <a:rPr lang="ru-RU" i="1" dirty="0" smtClean="0">
                <a:solidFill>
                  <a:srgbClr val="0000FF"/>
                </a:solidFill>
              </a:rPr>
              <a:t>ночи" </a:t>
            </a:r>
            <a:r>
              <a:rPr lang="ru-RU" i="1" dirty="0">
                <a:solidFill>
                  <a:srgbClr val="0000FF"/>
                </a:solidFill>
              </a:rPr>
              <a:t>(1944</a:t>
            </a:r>
            <a:r>
              <a:rPr lang="ru-RU" i="1" dirty="0" smtClean="0">
                <a:solidFill>
                  <a:srgbClr val="0000FF"/>
                </a:solidFill>
              </a:rPr>
              <a:t>)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005" y="1484784"/>
            <a:ext cx="40894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002060"/>
                </a:solidFill>
              </a:rPr>
              <a:t>      "</a:t>
            </a:r>
            <a:r>
              <a:rPr lang="ru-RU" sz="1400" b="1" i="1" dirty="0" smtClean="0">
                <a:solidFill>
                  <a:srgbClr val="002060"/>
                </a:solidFill>
              </a:rPr>
              <a:t>Дни </a:t>
            </a:r>
            <a:r>
              <a:rPr lang="ru-RU" sz="1400" b="1" i="1" dirty="0">
                <a:solidFill>
                  <a:srgbClr val="002060"/>
                </a:solidFill>
              </a:rPr>
              <a:t>и </a:t>
            </a:r>
            <a:r>
              <a:rPr lang="ru-RU" sz="1400" b="1" i="1" dirty="0" smtClean="0">
                <a:solidFill>
                  <a:srgbClr val="002060"/>
                </a:solidFill>
              </a:rPr>
              <a:t>ночи" </a:t>
            </a:r>
            <a:r>
              <a:rPr lang="ru-RU" sz="1400" b="1" i="1" dirty="0">
                <a:solidFill>
                  <a:srgbClr val="002060"/>
                </a:solidFill>
              </a:rPr>
              <a:t>— одна из первых значительных работ Симонова в прозе. Эта повесть выросла из симоновской военной публицистики, поэтому сложно ждать от неё глубины. Но искренности и уникальной симоновской интонации </a:t>
            </a:r>
            <a:r>
              <a:rPr lang="ru-RU" sz="1400" b="1" i="1" dirty="0" smtClean="0">
                <a:solidFill>
                  <a:srgbClr val="002060"/>
                </a:solidFill>
              </a:rPr>
              <a:t>вполне достаточно, чтобы вызвать интерес читателя.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44503" y="990128"/>
            <a:ext cx="3600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</a:t>
            </a:r>
            <a:r>
              <a:rPr lang="ru-RU" dirty="0" smtClean="0">
                <a:solidFill>
                  <a:srgbClr val="002060"/>
                </a:solidFill>
              </a:rPr>
              <a:t>За </a:t>
            </a:r>
            <a:r>
              <a:rPr lang="ru-RU" dirty="0">
                <a:solidFill>
                  <a:srgbClr val="002060"/>
                </a:solidFill>
              </a:rPr>
              <a:t>степью блестела на солнце белая полоса соляного озера, и все это, вместе взятое, казалось краем света. Теперь, в сентябре, здесь была последняя и </a:t>
            </a:r>
            <a:r>
              <a:rPr lang="ru-RU" dirty="0" smtClean="0">
                <a:solidFill>
                  <a:srgbClr val="002060"/>
                </a:solidFill>
              </a:rPr>
              <a:t>ближайшая к Сталинграду </a:t>
            </a:r>
            <a:r>
              <a:rPr lang="ru-RU" dirty="0">
                <a:solidFill>
                  <a:srgbClr val="002060"/>
                </a:solidFill>
              </a:rPr>
              <a:t>железнодорожная станция. Дальше до берега Волги предстояло идти пешком. </a:t>
            </a:r>
            <a:r>
              <a:rPr lang="ru-RU" dirty="0" smtClean="0">
                <a:solidFill>
                  <a:srgbClr val="002060"/>
                </a:solidFill>
              </a:rPr>
              <a:t>Городишко назывался </a:t>
            </a:r>
            <a:r>
              <a:rPr lang="ru-RU" dirty="0">
                <a:solidFill>
                  <a:srgbClr val="002060"/>
                </a:solidFill>
              </a:rPr>
              <a:t>Эльтоном, по имени соляного </a:t>
            </a:r>
            <a:r>
              <a:rPr lang="ru-RU" dirty="0" smtClean="0">
                <a:solidFill>
                  <a:srgbClr val="002060"/>
                </a:solidFill>
              </a:rPr>
              <a:t>озера. Сабуров </a:t>
            </a:r>
            <a:r>
              <a:rPr lang="ru-RU" dirty="0">
                <a:solidFill>
                  <a:srgbClr val="002060"/>
                </a:solidFill>
              </a:rPr>
              <a:t>невольно вспомнил заученные еще со школы слова "Эльтон" и "Баскунчак". Когда-то это было только школьной географией. И вот он, этот Эльтон: низкие домики, пыль, захолустная железнодорожная </a:t>
            </a:r>
            <a:r>
              <a:rPr lang="ru-RU" dirty="0" smtClean="0">
                <a:solidFill>
                  <a:srgbClr val="002060"/>
                </a:solidFill>
              </a:rPr>
              <a:t>ветка.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7866" y="3214686"/>
            <a:ext cx="153550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0478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7676" y="649774"/>
            <a:ext cx="24323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</a:rPr>
              <a:t>Вениамин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i="1" dirty="0" smtClean="0">
                <a:solidFill>
                  <a:srgbClr val="0000FF"/>
                </a:solidFill>
              </a:rPr>
              <a:t>Каверин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"Два капитана" </a:t>
            </a:r>
            <a:r>
              <a:rPr lang="ru-RU" i="1" dirty="0">
                <a:solidFill>
                  <a:srgbClr val="0000FF"/>
                </a:solidFill>
              </a:rPr>
              <a:t>(1944)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37774" y="1337368"/>
            <a:ext cx="42741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002060"/>
                </a:solidFill>
              </a:rPr>
              <a:t>   </a:t>
            </a:r>
            <a:r>
              <a:rPr lang="ru-RU" sz="1400" b="1" i="1" dirty="0" smtClean="0">
                <a:solidFill>
                  <a:srgbClr val="002060"/>
                </a:solidFill>
              </a:rPr>
              <a:t>Повествование </a:t>
            </a:r>
            <a:r>
              <a:rPr lang="ru-RU" sz="1400" b="1" i="1" dirty="0">
                <a:solidFill>
                  <a:srgbClr val="002060"/>
                </a:solidFill>
              </a:rPr>
              <a:t>о нелегком жизненном пути главного героя, поставившего себе целью восстановить справедливость, несмотря на трудности, обман и измену. </a:t>
            </a:r>
            <a:r>
              <a:rPr lang="ru-RU" sz="1400" b="1" i="1" dirty="0" smtClean="0">
                <a:solidFill>
                  <a:srgbClr val="002060"/>
                </a:solidFill>
              </a:rPr>
              <a:t>"Бороться </a:t>
            </a:r>
            <a:r>
              <a:rPr lang="ru-RU" sz="1400" b="1" i="1" dirty="0">
                <a:solidFill>
                  <a:srgbClr val="002060"/>
                </a:solidFill>
              </a:rPr>
              <a:t>и искать, найти и не сдаваться</a:t>
            </a:r>
            <a:r>
              <a:rPr lang="ru-RU" sz="1400" b="1" i="1" dirty="0" smtClean="0">
                <a:solidFill>
                  <a:srgbClr val="002060"/>
                </a:solidFill>
              </a:rPr>
              <a:t>!" </a:t>
            </a:r>
            <a:r>
              <a:rPr lang="ru-RU" sz="1400" b="1" i="1" dirty="0">
                <a:solidFill>
                  <a:srgbClr val="002060"/>
                </a:solidFill>
              </a:rPr>
              <a:t>— вот кредо двух капитанов — Ивана Татаринова и Александра Григорьева, никогда не встречавшихся, но во многом </a:t>
            </a:r>
            <a:r>
              <a:rPr lang="ru-RU" sz="1400" b="1" i="1" dirty="0" smtClean="0">
                <a:solidFill>
                  <a:srgbClr val="002060"/>
                </a:solidFill>
              </a:rPr>
              <a:t>похожих.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7690" y="3140968"/>
            <a:ext cx="63367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     Помню </a:t>
            </a:r>
            <a:r>
              <a:rPr lang="ru-RU" dirty="0">
                <a:solidFill>
                  <a:srgbClr val="002060"/>
                </a:solidFill>
              </a:rPr>
              <a:t>просторный грязный двор и низкие домики, обнесенные забором. Двор сеял у самой реки, и по веснам, когда спадала полая вода, он был усеян щепой и ракушками, а иногда и другими, куда более интересными вещами. Так, однажды мы нашли туго набитую письмами сумку, а потом вода принесла и осторожно положила на </a:t>
            </a:r>
            <a:r>
              <a:rPr lang="ru-RU" dirty="0" smtClean="0">
                <a:solidFill>
                  <a:srgbClr val="002060"/>
                </a:solidFill>
              </a:rPr>
              <a:t>берег </a:t>
            </a:r>
            <a:r>
              <a:rPr lang="ru-RU" dirty="0">
                <a:solidFill>
                  <a:srgbClr val="002060"/>
                </a:solidFill>
              </a:rPr>
              <a:t>самого почтальона. Он лежал на спине, закинув руки, как будто заслонясь от солнца, еще совсем молодой, белокурый, в форменной тужурке с блестящими пуговицами: должно быть, отправляясь в свой последний рейс, почтальон начистил их мелом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42918"/>
            <a:ext cx="118436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642918"/>
            <a:ext cx="184093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8108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4766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</a:rPr>
              <a:t>Самуил Яковлевич </a:t>
            </a:r>
            <a:r>
              <a:rPr lang="ru-RU" b="1" i="1" dirty="0" smtClean="0">
                <a:solidFill>
                  <a:srgbClr val="0000FF"/>
                </a:solidFill>
              </a:rPr>
              <a:t>Маршак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"Двенадцать месяцев" </a:t>
            </a:r>
            <a:r>
              <a:rPr lang="ru-RU" i="1" dirty="0">
                <a:solidFill>
                  <a:srgbClr val="0000FF"/>
                </a:solidFill>
              </a:rPr>
              <a:t>(</a:t>
            </a:r>
            <a:r>
              <a:rPr lang="ru-RU" i="1" dirty="0" smtClean="0">
                <a:solidFill>
                  <a:srgbClr val="0000FF"/>
                </a:solidFill>
              </a:rPr>
              <a:t>1942—1943</a:t>
            </a:r>
            <a:r>
              <a:rPr lang="ru-RU" i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20253" y="101493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002060"/>
                </a:solidFill>
              </a:rPr>
              <a:t>     </a:t>
            </a:r>
            <a:r>
              <a:rPr lang="ru-RU" sz="1400" b="1" i="1" dirty="0" smtClean="0">
                <a:solidFill>
                  <a:srgbClr val="002060"/>
                </a:solidFill>
              </a:rPr>
              <a:t>Бедную </a:t>
            </a:r>
            <a:r>
              <a:rPr lang="ru-RU" sz="1400" b="1" i="1" dirty="0">
                <a:solidFill>
                  <a:srgbClr val="002060"/>
                </a:solidFill>
              </a:rPr>
              <a:t>падчерицу </a:t>
            </a:r>
            <a:r>
              <a:rPr lang="ru-RU" sz="1400" b="1" i="1" dirty="0" smtClean="0">
                <a:solidFill>
                  <a:srgbClr val="002060"/>
                </a:solidFill>
              </a:rPr>
              <a:t>послали </a:t>
            </a:r>
            <a:r>
              <a:rPr lang="ru-RU" sz="1400" b="1" i="1" dirty="0">
                <a:solidFill>
                  <a:srgbClr val="002060"/>
                </a:solidFill>
              </a:rPr>
              <a:t>в предновогоднюю ночь в лес за подснежниками по повелению капризной принцессы. Там, в новогоднем лесу, она повстречала двенадцать братьев-месяцев.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01954" y="278092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39750" algn="just"/>
            <a:r>
              <a:rPr lang="ru-RU" dirty="0" smtClean="0"/>
              <a:t>   </a:t>
            </a: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одной маленькой деревушке жила злая и скупая женщина с дочкой и падчерицей. Дочку она любила, а падчерица ничем ей не могла угодить. Что ни сделает падчерица, — все не так, как ни повернется, — все не в ту сторону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  <a:p>
            <a:pPr indent="539750" algn="just"/>
            <a:r>
              <a:rPr lang="ru-RU" dirty="0">
                <a:solidFill>
                  <a:srgbClr val="002060"/>
                </a:solidFill>
              </a:rPr>
              <a:t>Дочка по целым дням на перине валялась да пряники ела, а падчерице с утра до ночи и присесть некогда было: то воды натаскай, то хворосту из лесу привези, то белье на речке выполощи, то грядки в огороде </a:t>
            </a:r>
            <a:r>
              <a:rPr lang="ru-RU" dirty="0" smtClean="0">
                <a:solidFill>
                  <a:srgbClr val="002060"/>
                </a:solidFill>
              </a:rPr>
              <a:t>выполи…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2714644" cy="192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540490"/>
            <a:ext cx="1500198" cy="231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928802"/>
            <a:ext cx="172529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2989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623670"/>
            <a:ext cx="2714644" cy="330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71480"/>
            <a:ext cx="466067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5357818" y="496653"/>
            <a:ext cx="28144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</a:rPr>
              <a:t>Кассиль Лев Абрамович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"Дорогие </a:t>
            </a:r>
            <a:r>
              <a:rPr lang="ru-RU" i="1" dirty="0">
                <a:solidFill>
                  <a:srgbClr val="0000FF"/>
                </a:solidFill>
              </a:rPr>
              <a:t>мои </a:t>
            </a:r>
            <a:r>
              <a:rPr lang="ru-RU" i="1" dirty="0" smtClean="0">
                <a:solidFill>
                  <a:srgbClr val="0000FF"/>
                </a:solidFill>
              </a:rPr>
              <a:t>мальчишки" 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4005064"/>
            <a:ext cx="5958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   Так </a:t>
            </a:r>
            <a:r>
              <a:rPr lang="ru-RU" dirty="0">
                <a:solidFill>
                  <a:srgbClr val="002060"/>
                </a:solidFill>
              </a:rPr>
              <a:t>как в своей жизни я сам не раз открывал страны, которых не нанесли </a:t>
            </a:r>
            <a:r>
              <a:rPr lang="ru-RU" dirty="0" smtClean="0">
                <a:solidFill>
                  <a:srgbClr val="002060"/>
                </a:solidFill>
              </a:rPr>
              <a:t>на карту </a:t>
            </a:r>
            <a:r>
              <a:rPr lang="ru-RU" dirty="0">
                <a:solidFill>
                  <a:srgbClr val="002060"/>
                </a:solidFill>
              </a:rPr>
              <a:t>лишенные воображения люди, то меня не слишком удивило, когда мой </a:t>
            </a:r>
            <a:r>
              <a:rPr lang="ru-RU" dirty="0" smtClean="0">
                <a:solidFill>
                  <a:srgbClr val="002060"/>
                </a:solidFill>
              </a:rPr>
              <a:t>сосед по </a:t>
            </a:r>
            <a:r>
              <a:rPr lang="ru-RU" dirty="0">
                <a:solidFill>
                  <a:srgbClr val="002060"/>
                </a:solidFill>
              </a:rPr>
              <a:t>блиндажу, задумчивый великан Сеня Гай, признался мне, что открыл </a:t>
            </a:r>
            <a:r>
              <a:rPr lang="ru-RU" dirty="0" err="1" smtClean="0">
                <a:solidFill>
                  <a:srgbClr val="002060"/>
                </a:solidFill>
              </a:rPr>
              <a:t>Синегорию</a:t>
            </a:r>
            <a:r>
              <a:rPr lang="ru-RU" dirty="0" smtClean="0">
                <a:solidFill>
                  <a:srgbClr val="002060"/>
                </a:solidFill>
              </a:rPr>
              <a:t> — </a:t>
            </a:r>
            <a:r>
              <a:rPr lang="ru-RU" dirty="0">
                <a:solidFill>
                  <a:srgbClr val="002060"/>
                </a:solidFill>
              </a:rPr>
              <a:t>никому не ведомую страну Лазоревых Гор. Там он и свел дружбу </a:t>
            </a:r>
            <a:r>
              <a:rPr lang="ru-RU" dirty="0" smtClean="0">
                <a:solidFill>
                  <a:srgbClr val="002060"/>
                </a:solidFill>
              </a:rPr>
              <a:t>с прославленными Мастерами — </a:t>
            </a:r>
            <a:r>
              <a:rPr lang="ru-RU" dirty="0" err="1" smtClean="0">
                <a:solidFill>
                  <a:srgbClr val="002060"/>
                </a:solidFill>
              </a:rPr>
              <a:t>синегорцами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Амальгамой, Изобарой и Дроном </a:t>
            </a:r>
            <a:r>
              <a:rPr lang="ru-RU" dirty="0" smtClean="0">
                <a:solidFill>
                  <a:srgbClr val="002060"/>
                </a:solidFill>
              </a:rPr>
              <a:t>Садовая Голова…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7109" y="3286124"/>
            <a:ext cx="38567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</a:t>
            </a:r>
            <a:r>
              <a:rPr lang="ru-RU" sz="1400" b="1" i="1" dirty="0" smtClean="0">
                <a:solidFill>
                  <a:srgbClr val="002060"/>
                </a:solidFill>
              </a:rPr>
              <a:t>Это </a:t>
            </a:r>
            <a:r>
              <a:rPr lang="ru-RU" sz="1400" b="1" i="1" dirty="0">
                <a:solidFill>
                  <a:srgbClr val="002060"/>
                </a:solidFill>
              </a:rPr>
              <a:t>история о трудностях, опасностях и приключениях, о дружбе, смелости и </a:t>
            </a:r>
            <a:r>
              <a:rPr lang="ru-RU" sz="1400" b="1" i="1" dirty="0" smtClean="0">
                <a:solidFill>
                  <a:srgbClr val="002060"/>
                </a:solidFill>
              </a:rPr>
              <a:t>стойкости.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348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0787" y="714356"/>
            <a:ext cx="3988865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10929"/>
            <a:ext cx="1928826" cy="18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210452" y="531193"/>
            <a:ext cx="36726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</a:rPr>
              <a:t>Осеева Валентина </a:t>
            </a:r>
            <a:r>
              <a:rPr lang="ru-RU" b="1" i="1" dirty="0" smtClean="0">
                <a:solidFill>
                  <a:srgbClr val="0000FF"/>
                </a:solidFill>
              </a:rPr>
              <a:t>Александровна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"Волшебное слово"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1816216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   </a:t>
            </a:r>
            <a:r>
              <a:rPr lang="ru-RU" sz="1400" b="1" i="1" dirty="0" smtClean="0">
                <a:solidFill>
                  <a:srgbClr val="002060"/>
                </a:solidFill>
              </a:rPr>
              <a:t>Забавные</a:t>
            </a:r>
            <a:r>
              <a:rPr lang="ru-RU" sz="1400" b="1" i="1" dirty="0">
                <a:solidFill>
                  <a:srgbClr val="002060"/>
                </a:solidFill>
              </a:rPr>
              <a:t>, веселые, трогательные и </a:t>
            </a:r>
            <a:r>
              <a:rPr lang="ru-RU" sz="1400" b="1" i="1" dirty="0" smtClean="0">
                <a:solidFill>
                  <a:srgbClr val="002060"/>
                </a:solidFill>
              </a:rPr>
              <a:t>поучительные </a:t>
            </a:r>
            <a:r>
              <a:rPr lang="ru-RU" sz="1400" b="1" i="1" dirty="0">
                <a:solidFill>
                  <a:srgbClr val="002060"/>
                </a:solidFill>
              </a:rPr>
              <a:t>рассказы </a:t>
            </a:r>
            <a:r>
              <a:rPr lang="ru-RU" sz="1400" b="1" i="1" dirty="0" smtClean="0">
                <a:solidFill>
                  <a:srgbClr val="002060"/>
                </a:solidFill>
              </a:rPr>
              <a:t> </a:t>
            </a:r>
            <a:r>
              <a:rPr lang="ru-RU" sz="1400" b="1" i="1" dirty="0">
                <a:solidFill>
                  <a:srgbClr val="002060"/>
                </a:solidFill>
              </a:rPr>
              <a:t>любимы уже не одним поколением мальчишек и девчонок и современны по сей </a:t>
            </a:r>
            <a:r>
              <a:rPr lang="ru-RU" sz="1400" b="1" i="1" dirty="0" smtClean="0">
                <a:solidFill>
                  <a:srgbClr val="002060"/>
                </a:solidFill>
              </a:rPr>
              <a:t>день.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40138" y="3429000"/>
            <a:ext cx="59986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</a:t>
            </a:r>
            <a:r>
              <a:rPr lang="ru-RU" dirty="0" smtClean="0">
                <a:solidFill>
                  <a:srgbClr val="002060"/>
                </a:solidFill>
              </a:rPr>
              <a:t>Маленький </a:t>
            </a:r>
            <a:r>
              <a:rPr lang="ru-RU" dirty="0">
                <a:solidFill>
                  <a:srgbClr val="002060"/>
                </a:solidFill>
              </a:rPr>
              <a:t>старичок с длинной седой бородой сидел на скамейке и зонтиком чертил что-то на песке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— </a:t>
            </a:r>
            <a:r>
              <a:rPr lang="ru-RU" dirty="0">
                <a:solidFill>
                  <a:srgbClr val="002060"/>
                </a:solidFill>
              </a:rPr>
              <a:t>Подвиньтесь, </a:t>
            </a:r>
            <a:r>
              <a:rPr lang="ru-RU" dirty="0" smtClean="0">
                <a:solidFill>
                  <a:srgbClr val="002060"/>
                </a:solidFill>
              </a:rPr>
              <a:t>— </a:t>
            </a:r>
            <a:r>
              <a:rPr lang="ru-RU" dirty="0">
                <a:solidFill>
                  <a:srgbClr val="002060"/>
                </a:solidFill>
              </a:rPr>
              <a:t>сказал ему Павлик и присел на край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Старик подвинулся и, взглянув на красное, сердитое лицо мальчика, сказал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— </a:t>
            </a:r>
            <a:r>
              <a:rPr lang="ru-RU" dirty="0">
                <a:solidFill>
                  <a:srgbClr val="002060"/>
                </a:solidFill>
              </a:rPr>
              <a:t>С тобой что-то случилось</a:t>
            </a:r>
            <a:r>
              <a:rPr lang="ru-RU" dirty="0" smtClean="0">
                <a:solidFill>
                  <a:srgbClr val="002060"/>
                </a:solidFill>
              </a:rPr>
              <a:t>?</a:t>
            </a:r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— </a:t>
            </a:r>
            <a:r>
              <a:rPr lang="ru-RU" dirty="0">
                <a:solidFill>
                  <a:srgbClr val="002060"/>
                </a:solidFill>
              </a:rPr>
              <a:t>Ну и ладно! А вам-то что? </a:t>
            </a:r>
            <a:r>
              <a:rPr lang="ru-RU" dirty="0" smtClean="0">
                <a:solidFill>
                  <a:srgbClr val="002060"/>
                </a:solidFill>
              </a:rPr>
              <a:t>— </a:t>
            </a:r>
            <a:r>
              <a:rPr lang="ru-RU" dirty="0">
                <a:solidFill>
                  <a:srgbClr val="002060"/>
                </a:solidFill>
              </a:rPr>
              <a:t>покосился на него Павлик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— </a:t>
            </a:r>
            <a:r>
              <a:rPr lang="ru-RU" dirty="0">
                <a:solidFill>
                  <a:srgbClr val="002060"/>
                </a:solidFill>
              </a:rPr>
              <a:t>Мне ничего. А вот ты сейчас кричал, плакал, ссорился с кем-то...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642918"/>
            <a:ext cx="111175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5274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548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</a:rPr>
              <a:t>Бажов </a:t>
            </a:r>
            <a:r>
              <a:rPr lang="ru-RU" b="1" i="1" dirty="0">
                <a:solidFill>
                  <a:srgbClr val="0000FF"/>
                </a:solidFill>
              </a:rPr>
              <a:t>Павел </a:t>
            </a:r>
            <a:r>
              <a:rPr lang="ru-RU" b="1" i="1" dirty="0" smtClean="0">
                <a:solidFill>
                  <a:srgbClr val="0000FF"/>
                </a:solidFill>
              </a:rPr>
              <a:t>Петрович 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"Малахитовая шкатулка" </a:t>
            </a:r>
            <a:r>
              <a:rPr lang="ru-RU" i="1" dirty="0">
                <a:solidFill>
                  <a:srgbClr val="0000FF"/>
                </a:solidFill>
              </a:rPr>
              <a:t>(1939</a:t>
            </a:r>
            <a:r>
              <a:rPr lang="ru-RU" i="1" dirty="0" smtClean="0">
                <a:solidFill>
                  <a:srgbClr val="0000FF"/>
                </a:solidFill>
              </a:rPr>
              <a:t>)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9760" y="114096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</a:rPr>
              <a:t>    "Малахитовая шкатулка" повествует </a:t>
            </a:r>
            <a:r>
              <a:rPr lang="ru-RU" sz="1400" b="1" dirty="0">
                <a:solidFill>
                  <a:srgbClr val="002060"/>
                </a:solidFill>
              </a:rPr>
              <a:t>нам о событиях, которые развиваются через несколько лет после приключений героев, описанных в сказе </a:t>
            </a:r>
            <a:r>
              <a:rPr lang="ru-RU" sz="1400" b="1" dirty="0" smtClean="0">
                <a:solidFill>
                  <a:srgbClr val="002060"/>
                </a:solidFill>
              </a:rPr>
              <a:t>"Медной </a:t>
            </a:r>
            <a:r>
              <a:rPr lang="ru-RU" sz="1400" b="1" dirty="0">
                <a:solidFill>
                  <a:srgbClr val="002060"/>
                </a:solidFill>
              </a:rPr>
              <a:t>горы </a:t>
            </a:r>
            <a:r>
              <a:rPr lang="ru-RU" sz="1400" b="1" dirty="0" smtClean="0">
                <a:solidFill>
                  <a:srgbClr val="002060"/>
                </a:solidFill>
              </a:rPr>
              <a:t>хозяйка«.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5809" y="2492896"/>
            <a:ext cx="4572000" cy="35086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sz="1700" dirty="0" smtClean="0">
                <a:solidFill>
                  <a:srgbClr val="002060"/>
                </a:solidFill>
              </a:rPr>
              <a:t>Пошли  </a:t>
            </a:r>
            <a:r>
              <a:rPr lang="ru-RU" sz="1700" dirty="0">
                <a:solidFill>
                  <a:srgbClr val="002060"/>
                </a:solidFill>
              </a:rPr>
              <a:t>раз  двое наших заводских траву смотреть. А покосы у них </a:t>
            </a:r>
            <a:r>
              <a:rPr lang="ru-RU" sz="1700" dirty="0" smtClean="0">
                <a:solidFill>
                  <a:srgbClr val="002060"/>
                </a:solidFill>
              </a:rPr>
              <a:t>дальние были</a:t>
            </a:r>
            <a:r>
              <a:rPr lang="ru-RU" sz="1700" dirty="0">
                <a:solidFill>
                  <a:srgbClr val="002060"/>
                </a:solidFill>
              </a:rPr>
              <a:t>. За Северушкой где-то.</a:t>
            </a:r>
          </a:p>
          <a:p>
            <a:pPr algn="just"/>
            <a:r>
              <a:rPr lang="ru-RU" sz="1700" dirty="0">
                <a:solidFill>
                  <a:srgbClr val="002060"/>
                </a:solidFill>
              </a:rPr>
              <a:t>     День  праздничный  был,  и  жарко - страсть. Парун чистый. А оба в </a:t>
            </a:r>
            <a:r>
              <a:rPr lang="ru-RU" sz="1700" dirty="0" smtClean="0">
                <a:solidFill>
                  <a:srgbClr val="002060"/>
                </a:solidFill>
              </a:rPr>
              <a:t>горе робили</a:t>
            </a:r>
            <a:r>
              <a:rPr lang="ru-RU" sz="1700" dirty="0">
                <a:solidFill>
                  <a:srgbClr val="002060"/>
                </a:solidFill>
              </a:rPr>
              <a:t>,  на  Гумешках  то  есть.  Малахит-руду добывали, лазоревку тоже. </a:t>
            </a:r>
            <a:r>
              <a:rPr lang="ru-RU" sz="1700" dirty="0" smtClean="0">
                <a:solidFill>
                  <a:srgbClr val="002060"/>
                </a:solidFill>
              </a:rPr>
              <a:t>Ну, когда </a:t>
            </a:r>
            <a:r>
              <a:rPr lang="ru-RU" sz="1700" dirty="0">
                <a:solidFill>
                  <a:srgbClr val="002060"/>
                </a:solidFill>
              </a:rPr>
              <a:t>и королек с витком попадали и там протча, что подойдет.</a:t>
            </a:r>
          </a:p>
          <a:p>
            <a:pPr algn="just"/>
            <a:r>
              <a:rPr lang="ru-RU" sz="1700" dirty="0">
                <a:solidFill>
                  <a:srgbClr val="002060"/>
                </a:solidFill>
              </a:rPr>
              <a:t>     Один-от  молодой  парень был, неженатик, а уж в глазах зеленью отливать</a:t>
            </a:r>
          </a:p>
          <a:p>
            <a:pPr algn="just"/>
            <a:r>
              <a:rPr lang="ru-RU" sz="1700" dirty="0">
                <a:solidFill>
                  <a:srgbClr val="002060"/>
                </a:solidFill>
              </a:rPr>
              <a:t>стало.  Другой  постарше.  Этот и вовсе изробленный. В глазах зелено, и </a:t>
            </a:r>
            <a:r>
              <a:rPr lang="ru-RU" sz="1700" dirty="0" smtClean="0">
                <a:solidFill>
                  <a:srgbClr val="002060"/>
                </a:solidFill>
              </a:rPr>
              <a:t>щеки будто </a:t>
            </a:r>
            <a:r>
              <a:rPr lang="ru-RU" sz="1700" dirty="0">
                <a:solidFill>
                  <a:srgbClr val="002060"/>
                </a:solidFill>
              </a:rPr>
              <a:t>зеленью подернулись.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172096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7257" y="571480"/>
            <a:ext cx="143383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714752"/>
            <a:ext cx="1785950" cy="241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9965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71480"/>
            <a:ext cx="4346015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267744" y="548680"/>
            <a:ext cx="4363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</a:rPr>
              <a:t>Александр Мелентьевич Волков </a:t>
            </a:r>
            <a:endParaRPr lang="ru-RU" b="1" i="1" dirty="0" smtClean="0">
              <a:solidFill>
                <a:srgbClr val="0000FF"/>
              </a:solidFill>
            </a:endParaRP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"Волшебник </a:t>
            </a:r>
            <a:r>
              <a:rPr lang="ru-RU" i="1" dirty="0">
                <a:solidFill>
                  <a:srgbClr val="0000FF"/>
                </a:solidFill>
              </a:rPr>
              <a:t>изумрудного </a:t>
            </a:r>
            <a:r>
              <a:rPr lang="ru-RU" i="1" dirty="0" smtClean="0">
                <a:solidFill>
                  <a:srgbClr val="0000FF"/>
                </a:solidFill>
              </a:rPr>
              <a:t>города" </a:t>
            </a:r>
            <a:r>
              <a:rPr lang="ru-RU" i="1" dirty="0">
                <a:solidFill>
                  <a:srgbClr val="0000FF"/>
                </a:solidFill>
              </a:rPr>
              <a:t>(1939)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63524" y="1484784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   </a:t>
            </a:r>
            <a:r>
              <a:rPr lang="ru-RU" sz="1400" b="1" i="1" dirty="0" smtClean="0">
                <a:solidFill>
                  <a:srgbClr val="002060"/>
                </a:solidFill>
              </a:rPr>
              <a:t>Вы </a:t>
            </a:r>
            <a:r>
              <a:rPr lang="ru-RU" sz="1400" b="1" i="1" dirty="0">
                <a:solidFill>
                  <a:srgbClr val="002060"/>
                </a:solidFill>
              </a:rPr>
              <a:t>верите, что на свете существуют волшебники и феи? Вы хотите попасть в Волшебную страну? Элли тоже мечтала об этом. Но когда ужасный ураган поднял в воздух ее маленький домик, она очень испугалась. И хорошо, что рядом оказался верный песик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Тотошка</a:t>
            </a:r>
            <a:r>
              <a:rPr lang="ru-RU" sz="1400" b="1" i="1" dirty="0" smtClean="0">
                <a:solidFill>
                  <a:srgbClr val="002060"/>
                </a:solidFill>
              </a:rPr>
              <a:t>.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70396" y="3284984"/>
            <a:ext cx="513790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sz="1600" dirty="0" smtClean="0"/>
              <a:t>     </a:t>
            </a:r>
            <a:r>
              <a:rPr lang="ru-RU" sz="1400" dirty="0" smtClean="0">
                <a:solidFill>
                  <a:srgbClr val="002060"/>
                </a:solidFill>
              </a:rPr>
              <a:t>Вызванный </a:t>
            </a:r>
            <a:r>
              <a:rPr lang="ru-RU" sz="1400" dirty="0">
                <a:solidFill>
                  <a:srgbClr val="002060"/>
                </a:solidFill>
              </a:rPr>
              <a:t>волшебством Гингемы ураган донесся до Канзаса и с каждой минутой приближался к домику Джона. Вдали у горизонта сгущались тучи, поблескивали молнии</a:t>
            </a:r>
            <a:r>
              <a:rPr lang="ru-RU" sz="1400" dirty="0" smtClean="0">
                <a:solidFill>
                  <a:srgbClr val="002060"/>
                </a:solidFill>
              </a:rPr>
              <a:t>.</a:t>
            </a:r>
            <a:endParaRPr lang="ru-RU" sz="1400" dirty="0">
              <a:solidFill>
                <a:srgbClr val="002060"/>
              </a:solidFill>
            </a:endParaRPr>
          </a:p>
          <a:p>
            <a:pPr indent="539750" algn="just"/>
            <a:r>
              <a:rPr lang="ru-RU" sz="1400" dirty="0">
                <a:solidFill>
                  <a:srgbClr val="002060"/>
                </a:solidFill>
              </a:rPr>
              <a:t>Тотошка беспокойно бегал, задрав голову, и задорно лаял на тучи, которые быстро мчались по небу</a:t>
            </a:r>
            <a:r>
              <a:rPr lang="ru-RU" sz="1400" dirty="0" smtClean="0">
                <a:solidFill>
                  <a:srgbClr val="002060"/>
                </a:solidFill>
              </a:rPr>
              <a:t>.</a:t>
            </a:r>
            <a:endParaRPr lang="ru-RU" sz="1400" dirty="0">
              <a:solidFill>
                <a:srgbClr val="002060"/>
              </a:solidFill>
            </a:endParaRPr>
          </a:p>
          <a:p>
            <a:pPr indent="539750" algn="just"/>
            <a:r>
              <a:rPr lang="ru-RU" sz="1400" dirty="0" smtClean="0">
                <a:solidFill>
                  <a:srgbClr val="002060"/>
                </a:solidFill>
              </a:rPr>
              <a:t>— </a:t>
            </a:r>
            <a:r>
              <a:rPr lang="ru-RU" sz="1400" dirty="0">
                <a:solidFill>
                  <a:srgbClr val="002060"/>
                </a:solidFill>
              </a:rPr>
              <a:t>Ой, Тотошка, какой ты смешной, – сказала Элли. – Пугаешь тучи, а ведь сам трусишь</a:t>
            </a:r>
            <a:r>
              <a:rPr lang="ru-RU" sz="1400" dirty="0" smtClean="0">
                <a:solidFill>
                  <a:srgbClr val="002060"/>
                </a:solidFill>
              </a:rPr>
              <a:t>!</a:t>
            </a:r>
            <a:endParaRPr lang="ru-RU" sz="1400" dirty="0">
              <a:solidFill>
                <a:srgbClr val="002060"/>
              </a:solidFill>
            </a:endParaRPr>
          </a:p>
          <a:p>
            <a:pPr indent="539750" algn="just"/>
            <a:r>
              <a:rPr lang="ru-RU" sz="1400" dirty="0">
                <a:solidFill>
                  <a:srgbClr val="002060"/>
                </a:solidFill>
              </a:rPr>
              <a:t>Песик и в самом деле очень боялся гроз. Он их уже немало видел за свою недолгую жизнь. Анна забеспокоилась</a:t>
            </a:r>
            <a:r>
              <a:rPr lang="ru-RU" sz="1400" dirty="0" smtClean="0">
                <a:solidFill>
                  <a:srgbClr val="002060"/>
                </a:solidFill>
              </a:rPr>
              <a:t>.</a:t>
            </a:r>
            <a:endParaRPr lang="ru-RU" sz="1400" dirty="0">
              <a:solidFill>
                <a:srgbClr val="002060"/>
              </a:solidFill>
            </a:endParaRPr>
          </a:p>
          <a:p>
            <a:pPr indent="539750" algn="just"/>
            <a:r>
              <a:rPr lang="ru-RU" sz="1400" dirty="0" smtClean="0">
                <a:solidFill>
                  <a:srgbClr val="002060"/>
                </a:solidFill>
              </a:rPr>
              <a:t>— </a:t>
            </a:r>
            <a:r>
              <a:rPr lang="ru-RU" sz="1400" dirty="0">
                <a:solidFill>
                  <a:srgbClr val="002060"/>
                </a:solidFill>
              </a:rPr>
              <a:t>Заболталась я с тобой, дочка, а ведь, смотри-ка, надвигается самый настоящий ураган…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714356"/>
            <a:ext cx="1571636" cy="252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714356"/>
            <a:ext cx="144249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4384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642918"/>
            <a:ext cx="271041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4788024" y="494978"/>
            <a:ext cx="3582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</a:rPr>
              <a:t>Аркадий  Петрович Гайдар 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"Судьба Барабанщика"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3906758"/>
            <a:ext cx="58848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</a:t>
            </a:r>
            <a:r>
              <a:rPr lang="ru-RU" sz="1600" dirty="0" smtClean="0">
                <a:solidFill>
                  <a:srgbClr val="002060"/>
                </a:solidFill>
              </a:rPr>
              <a:t>Когда-то </a:t>
            </a:r>
            <a:r>
              <a:rPr lang="ru-RU" sz="1600" dirty="0">
                <a:solidFill>
                  <a:srgbClr val="002060"/>
                </a:solidFill>
              </a:rPr>
              <a:t>мой отец воевал с белыми,  был ранен, бежал из плена, потом </a:t>
            </a:r>
            <a:r>
              <a:rPr lang="ru-RU" sz="1600" dirty="0" smtClean="0">
                <a:solidFill>
                  <a:srgbClr val="002060"/>
                </a:solidFill>
              </a:rPr>
              <a:t>по должности </a:t>
            </a:r>
            <a:r>
              <a:rPr lang="ru-RU" sz="1600" dirty="0">
                <a:solidFill>
                  <a:srgbClr val="002060"/>
                </a:solidFill>
              </a:rPr>
              <a:t>командира саперной роты ушел в запас. Мать моя утонула, купаясь </a:t>
            </a:r>
            <a:r>
              <a:rPr lang="ru-RU" sz="1600" dirty="0" smtClean="0">
                <a:solidFill>
                  <a:srgbClr val="002060"/>
                </a:solidFill>
              </a:rPr>
              <a:t>на реке  </a:t>
            </a:r>
            <a:r>
              <a:rPr lang="ru-RU" sz="1600" dirty="0">
                <a:solidFill>
                  <a:srgbClr val="002060"/>
                </a:solidFill>
              </a:rPr>
              <a:t>Волге,  когда мне  было восемь лет.  От  большого горя мы  переехали </a:t>
            </a:r>
            <a:r>
              <a:rPr lang="ru-RU" sz="1600" dirty="0" smtClean="0">
                <a:solidFill>
                  <a:srgbClr val="002060"/>
                </a:solidFill>
              </a:rPr>
              <a:t>в Москву</a:t>
            </a:r>
            <a:r>
              <a:rPr lang="ru-RU" sz="1600" dirty="0">
                <a:solidFill>
                  <a:srgbClr val="002060"/>
                </a:solidFill>
              </a:rPr>
              <a:t>.  И  здесь через два года отец женился на  красивой девушке </a:t>
            </a:r>
            <a:r>
              <a:rPr lang="ru-RU" sz="1600" dirty="0" smtClean="0">
                <a:solidFill>
                  <a:srgbClr val="002060"/>
                </a:solidFill>
              </a:rPr>
              <a:t>Валентине Долгунцовой</a:t>
            </a:r>
            <a:r>
              <a:rPr lang="ru-RU" sz="1600" dirty="0">
                <a:solidFill>
                  <a:srgbClr val="002060"/>
                </a:solidFill>
              </a:rPr>
              <a:t>.  Люди говорят,  что сначала жили мы скромно и  тихо.  </a:t>
            </a:r>
            <a:r>
              <a:rPr lang="ru-RU" sz="1600" dirty="0" smtClean="0">
                <a:solidFill>
                  <a:srgbClr val="002060"/>
                </a:solidFill>
              </a:rPr>
              <a:t>Небогатую квартиру  </a:t>
            </a:r>
            <a:r>
              <a:rPr lang="ru-RU" sz="1600" dirty="0">
                <a:solidFill>
                  <a:srgbClr val="002060"/>
                </a:solidFill>
              </a:rPr>
              <a:t>нашу  держала  Валентина  в  чистоте.  Одевалась просто.  Об  </a:t>
            </a:r>
            <a:r>
              <a:rPr lang="ru-RU" sz="1600" dirty="0" smtClean="0">
                <a:solidFill>
                  <a:srgbClr val="002060"/>
                </a:solidFill>
              </a:rPr>
              <a:t>отце заботилась </a:t>
            </a:r>
            <a:r>
              <a:rPr lang="ru-RU" sz="1600" dirty="0">
                <a:solidFill>
                  <a:srgbClr val="002060"/>
                </a:solidFill>
              </a:rPr>
              <a:t>и меня не </a:t>
            </a:r>
            <a:r>
              <a:rPr lang="ru-RU" sz="1600" dirty="0" smtClean="0">
                <a:solidFill>
                  <a:srgbClr val="002060"/>
                </a:solidFill>
              </a:rPr>
              <a:t>обижала…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02216" y="1664800"/>
            <a:ext cx="30544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</a:rPr>
              <a:t>   Тема </a:t>
            </a:r>
            <a:r>
              <a:rPr lang="ru-RU" sz="1400" b="1" dirty="0">
                <a:solidFill>
                  <a:srgbClr val="002060"/>
                </a:solidFill>
              </a:rPr>
              <a:t>сиротства, трудного детства во все времена привлекало писателей, и повесть </a:t>
            </a:r>
            <a:r>
              <a:rPr lang="ru-RU" sz="1400" b="1" dirty="0" smtClean="0">
                <a:solidFill>
                  <a:srgbClr val="002060"/>
                </a:solidFill>
              </a:rPr>
              <a:t>"Судьба барабанщика" </a:t>
            </a:r>
            <a:r>
              <a:rPr lang="ru-RU" sz="1400" b="1" dirty="0">
                <a:solidFill>
                  <a:srgbClr val="002060"/>
                </a:solidFill>
              </a:rPr>
              <a:t>— одно из лучших произведений в отечественной литературе для </a:t>
            </a:r>
            <a:r>
              <a:rPr lang="ru-RU" sz="1400" b="1" dirty="0" smtClean="0">
                <a:solidFill>
                  <a:srgbClr val="002060"/>
                </a:solidFill>
              </a:rPr>
              <a:t>подростков.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642918"/>
            <a:ext cx="1214446" cy="28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1556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612830"/>
            <a:ext cx="2286016" cy="167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7152" y="642918"/>
            <a:ext cx="28925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137388" y="548680"/>
            <a:ext cx="30458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</a:rPr>
              <a:t>Аркадий  Петрович Гайдар </a:t>
            </a:r>
            <a:endParaRPr lang="ru-RU" b="1" i="1" dirty="0" smtClean="0">
              <a:solidFill>
                <a:srgbClr val="0000FF"/>
              </a:solidFill>
            </a:endParaRP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"Чук </a:t>
            </a:r>
            <a:r>
              <a:rPr lang="ru-RU" i="1" dirty="0">
                <a:solidFill>
                  <a:srgbClr val="0000FF"/>
                </a:solidFill>
              </a:rPr>
              <a:t>и </a:t>
            </a:r>
            <a:r>
              <a:rPr lang="ru-RU" i="1" dirty="0" smtClean="0">
                <a:solidFill>
                  <a:srgbClr val="0000FF"/>
                </a:solidFill>
              </a:rPr>
              <a:t>Гек" </a:t>
            </a:r>
            <a:r>
              <a:rPr lang="ru-RU" i="1" dirty="0">
                <a:solidFill>
                  <a:srgbClr val="0000FF"/>
                </a:solidFill>
              </a:rPr>
              <a:t>(1939</a:t>
            </a:r>
            <a:r>
              <a:rPr lang="ru-RU" i="1" dirty="0" smtClean="0">
                <a:solidFill>
                  <a:srgbClr val="0000FF"/>
                </a:solidFill>
              </a:rPr>
              <a:t>)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1124744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b="1" i="1" dirty="0">
                <a:solidFill>
                  <a:srgbClr val="002060"/>
                </a:solidFill>
              </a:rPr>
              <a:t>Герои замечательной повести Аркадия </a:t>
            </a:r>
            <a:r>
              <a:rPr lang="ru-RU" sz="1400" b="1" i="1" dirty="0" smtClean="0">
                <a:solidFill>
                  <a:srgbClr val="002060"/>
                </a:solidFill>
              </a:rPr>
              <a:t>Гайдара </a:t>
            </a:r>
            <a:r>
              <a:rPr lang="ru-RU" sz="1400" b="1" i="1" dirty="0">
                <a:solidFill>
                  <a:srgbClr val="002060"/>
                </a:solidFill>
              </a:rPr>
              <a:t>— неугомонные мальчики Чук и Гек. Эта книжка о настоящей любви, дружбе и верности, о том, что </a:t>
            </a:r>
            <a:r>
              <a:rPr lang="ru-RU" sz="1400" b="1" i="1" dirty="0" smtClean="0">
                <a:solidFill>
                  <a:srgbClr val="002060"/>
                </a:solidFill>
              </a:rPr>
              <a:t>"надо </a:t>
            </a:r>
            <a:r>
              <a:rPr lang="ru-RU" sz="1400" b="1" i="1" dirty="0">
                <a:solidFill>
                  <a:srgbClr val="002060"/>
                </a:solidFill>
              </a:rPr>
              <a:t>честно жить, много трудиться и крепко любить и беречь эту огромную счастливую </a:t>
            </a:r>
            <a:r>
              <a:rPr lang="ru-RU" sz="1400" b="1" i="1" dirty="0" smtClean="0">
                <a:solidFill>
                  <a:srgbClr val="002060"/>
                </a:solidFill>
              </a:rPr>
              <a:t>землю".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4579" y="2714620"/>
            <a:ext cx="479966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</a:t>
            </a:r>
            <a:r>
              <a:rPr lang="ru-RU" sz="1600" dirty="0" smtClean="0">
                <a:solidFill>
                  <a:srgbClr val="002060"/>
                </a:solidFill>
              </a:rPr>
              <a:t>Жил </a:t>
            </a:r>
            <a:r>
              <a:rPr lang="ru-RU" sz="1600" dirty="0">
                <a:solidFill>
                  <a:srgbClr val="002060"/>
                </a:solidFill>
              </a:rPr>
              <a:t>человек в лесу возле Синих гор. Он много работал, а работы не убавлялось, и ему нельзя было уехать домой в отпуск.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   Наконец, когда наступила зима, он совсем заскучал, попросил разрешения у начальников и послал своей жене письмо, чтобы она приезжала вместе с ребятишками к нему в гости.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   Ребятишек у него было двое — Чук и Гек.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   А жили они с матерью в далеком огромном городе, лучше которого и нет на свете.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   Днем и ночью сверкали над башнями этого города красные звезды.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   И, конечно, этот город назывался </a:t>
            </a:r>
            <a:r>
              <a:rPr lang="ru-RU" sz="1600" dirty="0" smtClean="0">
                <a:solidFill>
                  <a:srgbClr val="002060"/>
                </a:solidFill>
              </a:rPr>
              <a:t>Москва…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36709"/>
            <a:ext cx="1571636" cy="23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1427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692696"/>
            <a:ext cx="59046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</a:rPr>
              <a:t>75 </a:t>
            </a:r>
            <a:r>
              <a:rPr lang="ru-RU" sz="1600" b="1" dirty="0">
                <a:solidFill>
                  <a:srgbClr val="0000FF"/>
                </a:solidFill>
              </a:rPr>
              <a:t>лет </a:t>
            </a:r>
            <a:r>
              <a:rPr lang="ru-RU" sz="1600" dirty="0">
                <a:solidFill>
                  <a:srgbClr val="0000FF"/>
                </a:solidFill>
              </a:rPr>
              <a:t>— А</a:t>
            </a:r>
            <a:r>
              <a:rPr lang="ru-RU" sz="1600" dirty="0" smtClean="0">
                <a:solidFill>
                  <a:srgbClr val="0000FF"/>
                </a:solidFill>
              </a:rPr>
              <a:t>. М</a:t>
            </a:r>
            <a:r>
              <a:rPr lang="ru-RU" sz="1600" dirty="0">
                <a:solidFill>
                  <a:srgbClr val="0000FF"/>
                </a:solidFill>
              </a:rPr>
              <a:t>. </a:t>
            </a:r>
            <a:r>
              <a:rPr lang="ru-RU" sz="1600" dirty="0" smtClean="0">
                <a:solidFill>
                  <a:srgbClr val="0000FF"/>
                </a:solidFill>
              </a:rPr>
              <a:t>Волков "Волшебник Изумрудного города"          </a:t>
            </a:r>
            <a:endParaRPr lang="ru-RU" sz="1600" dirty="0">
              <a:solidFill>
                <a:srgbClr val="0000FF"/>
              </a:solidFill>
            </a:endParaRPr>
          </a:p>
          <a:p>
            <a:r>
              <a:rPr lang="ru-RU" sz="1600" b="1" dirty="0" smtClean="0">
                <a:solidFill>
                  <a:srgbClr val="0000FF"/>
                </a:solidFill>
              </a:rPr>
              <a:t>75 лет </a:t>
            </a:r>
            <a:r>
              <a:rPr lang="ru-RU" sz="1600" dirty="0" smtClean="0">
                <a:solidFill>
                  <a:srgbClr val="0000FF"/>
                </a:solidFill>
              </a:rPr>
              <a:t>— А</a:t>
            </a:r>
            <a:r>
              <a:rPr lang="ru-RU" sz="1600" dirty="0">
                <a:solidFill>
                  <a:srgbClr val="0000FF"/>
                </a:solidFill>
              </a:rPr>
              <a:t>. </a:t>
            </a:r>
            <a:r>
              <a:rPr lang="ru-RU" sz="1600" dirty="0" smtClean="0">
                <a:solidFill>
                  <a:srgbClr val="0000FF"/>
                </a:solidFill>
              </a:rPr>
              <a:t>Гайдар "Судьба Барабанщика", </a:t>
            </a:r>
          </a:p>
          <a:p>
            <a:r>
              <a:rPr lang="ru-RU" sz="1600" dirty="0">
                <a:solidFill>
                  <a:srgbClr val="0000FF"/>
                </a:solidFill>
              </a:rPr>
              <a:t>                </a:t>
            </a:r>
            <a:r>
              <a:rPr lang="ru-RU" sz="1600" dirty="0" smtClean="0">
                <a:solidFill>
                  <a:srgbClr val="0000FF"/>
                </a:solidFill>
              </a:rPr>
              <a:t>"Чук </a:t>
            </a:r>
            <a:r>
              <a:rPr lang="ru-RU" sz="1600" dirty="0">
                <a:solidFill>
                  <a:srgbClr val="0000FF"/>
                </a:solidFill>
              </a:rPr>
              <a:t>и </a:t>
            </a:r>
            <a:r>
              <a:rPr lang="ru-RU" sz="1600" dirty="0" smtClean="0">
                <a:solidFill>
                  <a:srgbClr val="0000FF"/>
                </a:solidFill>
              </a:rPr>
              <a:t>Гек"</a:t>
            </a:r>
            <a:endParaRPr lang="ru-RU" sz="1600" dirty="0">
              <a:solidFill>
                <a:srgbClr val="0000FF"/>
              </a:solidFill>
            </a:endParaRPr>
          </a:p>
          <a:p>
            <a:r>
              <a:rPr lang="ru-RU" sz="1600" b="1" dirty="0" smtClean="0">
                <a:solidFill>
                  <a:srgbClr val="0000FF"/>
                </a:solidFill>
              </a:rPr>
              <a:t>75 </a:t>
            </a:r>
            <a:r>
              <a:rPr lang="ru-RU" sz="1600" b="1" dirty="0">
                <a:solidFill>
                  <a:srgbClr val="0000FF"/>
                </a:solidFill>
              </a:rPr>
              <a:t>лет </a:t>
            </a:r>
            <a:r>
              <a:rPr lang="ru-RU" sz="1600" dirty="0" smtClean="0">
                <a:solidFill>
                  <a:srgbClr val="0000FF"/>
                </a:solidFill>
              </a:rPr>
              <a:t>— Р. И</a:t>
            </a:r>
            <a:r>
              <a:rPr lang="ru-RU" sz="1600" dirty="0">
                <a:solidFill>
                  <a:srgbClr val="0000FF"/>
                </a:solidFill>
              </a:rPr>
              <a:t>. </a:t>
            </a:r>
            <a:r>
              <a:rPr lang="ru-RU" sz="1600" dirty="0" err="1" smtClean="0">
                <a:solidFill>
                  <a:srgbClr val="0000FF"/>
                </a:solidFill>
              </a:rPr>
              <a:t>Фраерман</a:t>
            </a:r>
            <a:r>
              <a:rPr lang="ru-RU" sz="1600" dirty="0" smtClean="0">
                <a:solidFill>
                  <a:srgbClr val="0000FF"/>
                </a:solidFill>
              </a:rPr>
              <a:t> "Дикая </a:t>
            </a:r>
            <a:r>
              <a:rPr lang="ru-RU" sz="1600" dirty="0">
                <a:solidFill>
                  <a:srgbClr val="0000FF"/>
                </a:solidFill>
              </a:rPr>
              <a:t>собака Динго, или  </a:t>
            </a:r>
            <a:endParaRPr lang="ru-RU" sz="1600" dirty="0" smtClean="0">
              <a:solidFill>
                <a:srgbClr val="0000FF"/>
              </a:solidFill>
            </a:endParaRPr>
          </a:p>
          <a:p>
            <a:r>
              <a:rPr lang="ru-RU" sz="1600" dirty="0" smtClean="0">
                <a:solidFill>
                  <a:srgbClr val="0000FF"/>
                </a:solidFill>
              </a:rPr>
              <a:t>                 Повесть о </a:t>
            </a:r>
            <a:r>
              <a:rPr lang="ru-RU" sz="1600" dirty="0">
                <a:solidFill>
                  <a:srgbClr val="0000FF"/>
                </a:solidFill>
              </a:rPr>
              <a:t>первой </a:t>
            </a:r>
            <a:r>
              <a:rPr lang="ru-RU" sz="1600" dirty="0" smtClean="0">
                <a:solidFill>
                  <a:srgbClr val="0000FF"/>
                </a:solidFill>
              </a:rPr>
              <a:t>любви"</a:t>
            </a:r>
            <a:endParaRPr lang="ru-RU" sz="1600" dirty="0">
              <a:solidFill>
                <a:srgbClr val="0000FF"/>
              </a:solidFill>
            </a:endParaRPr>
          </a:p>
          <a:p>
            <a:r>
              <a:rPr lang="ru-RU" sz="1600" b="1" dirty="0" smtClean="0">
                <a:solidFill>
                  <a:srgbClr val="0000FF"/>
                </a:solidFill>
              </a:rPr>
              <a:t>75 </a:t>
            </a:r>
            <a:r>
              <a:rPr lang="ru-RU" sz="1600" b="1" dirty="0">
                <a:solidFill>
                  <a:srgbClr val="0000FF"/>
                </a:solidFill>
              </a:rPr>
              <a:t>лет </a:t>
            </a:r>
            <a:r>
              <a:rPr lang="ru-RU" sz="1600" dirty="0" smtClean="0">
                <a:solidFill>
                  <a:srgbClr val="0000FF"/>
                </a:solidFill>
              </a:rPr>
              <a:t>— К. Г. Паустовский "Мещёрская сторона"</a:t>
            </a:r>
            <a:endParaRPr lang="ru-RU" sz="1600" dirty="0">
              <a:solidFill>
                <a:srgbClr val="0000FF"/>
              </a:solidFill>
            </a:endParaRPr>
          </a:p>
          <a:p>
            <a:r>
              <a:rPr lang="ru-RU" sz="1600" b="1" dirty="0">
                <a:solidFill>
                  <a:srgbClr val="0000FF"/>
                </a:solidFill>
              </a:rPr>
              <a:t>80 лет </a:t>
            </a:r>
            <a:r>
              <a:rPr lang="ru-RU" sz="1600" dirty="0" smtClean="0">
                <a:solidFill>
                  <a:srgbClr val="0000FF"/>
                </a:solidFill>
              </a:rPr>
              <a:t>— Н</a:t>
            </a:r>
            <a:r>
              <a:rPr lang="ru-RU" sz="1600" dirty="0">
                <a:solidFill>
                  <a:srgbClr val="0000FF"/>
                </a:solidFill>
              </a:rPr>
              <a:t>. </a:t>
            </a:r>
            <a:r>
              <a:rPr lang="ru-RU" sz="1600" dirty="0" smtClean="0">
                <a:solidFill>
                  <a:srgbClr val="0000FF"/>
                </a:solidFill>
              </a:rPr>
              <a:t>Островский "Как </a:t>
            </a:r>
            <a:r>
              <a:rPr lang="ru-RU" sz="1600" dirty="0">
                <a:solidFill>
                  <a:srgbClr val="0000FF"/>
                </a:solidFill>
              </a:rPr>
              <a:t>закалялась </a:t>
            </a:r>
            <a:r>
              <a:rPr lang="ru-RU" sz="1600" dirty="0" smtClean="0">
                <a:solidFill>
                  <a:srgbClr val="0000FF"/>
                </a:solidFill>
              </a:rPr>
              <a:t>сталь"</a:t>
            </a:r>
          </a:p>
          <a:p>
            <a:r>
              <a:rPr lang="ru-RU" sz="1600" b="1" dirty="0" smtClean="0">
                <a:solidFill>
                  <a:srgbClr val="0000FF"/>
                </a:solidFill>
              </a:rPr>
              <a:t>85 </a:t>
            </a:r>
            <a:r>
              <a:rPr lang="ru-RU" sz="1600" b="1" dirty="0">
                <a:solidFill>
                  <a:srgbClr val="0000FF"/>
                </a:solidFill>
              </a:rPr>
              <a:t>лет </a:t>
            </a:r>
            <a:r>
              <a:rPr lang="ru-RU" sz="1600" dirty="0" smtClean="0">
                <a:solidFill>
                  <a:srgbClr val="0000FF"/>
                </a:solidFill>
              </a:rPr>
              <a:t>— К. И</a:t>
            </a:r>
            <a:r>
              <a:rPr lang="ru-RU" sz="1600" dirty="0">
                <a:solidFill>
                  <a:srgbClr val="0000FF"/>
                </a:solidFill>
              </a:rPr>
              <a:t>. </a:t>
            </a:r>
            <a:r>
              <a:rPr lang="ru-RU" sz="1600" dirty="0" smtClean="0">
                <a:solidFill>
                  <a:srgbClr val="0000FF"/>
                </a:solidFill>
              </a:rPr>
              <a:t>Чуковский "Айболит"</a:t>
            </a:r>
            <a:endParaRPr lang="ru-RU" sz="1600" dirty="0">
              <a:solidFill>
                <a:srgbClr val="0000FF"/>
              </a:solidFill>
            </a:endParaRPr>
          </a:p>
          <a:p>
            <a:r>
              <a:rPr lang="ru-RU" sz="1600" b="1" dirty="0" smtClean="0">
                <a:solidFill>
                  <a:srgbClr val="0000FF"/>
                </a:solidFill>
              </a:rPr>
              <a:t>90 </a:t>
            </a:r>
            <a:r>
              <a:rPr lang="ru-RU" sz="1600" b="1" dirty="0">
                <a:solidFill>
                  <a:srgbClr val="0000FF"/>
                </a:solidFill>
              </a:rPr>
              <a:t>лет </a:t>
            </a:r>
            <a:r>
              <a:rPr lang="ru-RU" sz="1600" dirty="0" smtClean="0">
                <a:solidFill>
                  <a:srgbClr val="0000FF"/>
                </a:solidFill>
              </a:rPr>
              <a:t>— Ю. </a:t>
            </a:r>
            <a:r>
              <a:rPr lang="ru-RU" sz="1600" dirty="0" err="1" smtClean="0">
                <a:solidFill>
                  <a:srgbClr val="0000FF"/>
                </a:solidFill>
              </a:rPr>
              <a:t>Олеша</a:t>
            </a:r>
            <a:r>
              <a:rPr lang="ru-RU" sz="1600" dirty="0" smtClean="0">
                <a:solidFill>
                  <a:srgbClr val="0000FF"/>
                </a:solidFill>
              </a:rPr>
              <a:t> "Три толстяка",</a:t>
            </a:r>
          </a:p>
          <a:p>
            <a:r>
              <a:rPr lang="ru-RU" sz="1600" dirty="0">
                <a:solidFill>
                  <a:srgbClr val="0000FF"/>
                </a:solidFill>
              </a:rPr>
              <a:t>                </a:t>
            </a:r>
            <a:r>
              <a:rPr lang="ru-RU" sz="1600" dirty="0" smtClean="0">
                <a:solidFill>
                  <a:srgbClr val="0000FF"/>
                </a:solidFill>
              </a:rPr>
              <a:t>"Чей </a:t>
            </a:r>
            <a:r>
              <a:rPr lang="ru-RU" sz="1600" dirty="0">
                <a:solidFill>
                  <a:srgbClr val="0000FF"/>
                </a:solidFill>
              </a:rPr>
              <a:t>нос лучше</a:t>
            </a:r>
            <a:r>
              <a:rPr lang="ru-RU" sz="1600" dirty="0" smtClean="0">
                <a:solidFill>
                  <a:srgbClr val="0000FF"/>
                </a:solidFill>
              </a:rPr>
              <a:t>?", "Чьи </a:t>
            </a:r>
            <a:r>
              <a:rPr lang="ru-RU" sz="1600" dirty="0">
                <a:solidFill>
                  <a:srgbClr val="0000FF"/>
                </a:solidFill>
              </a:rPr>
              <a:t>это ноги</a:t>
            </a:r>
            <a:r>
              <a:rPr lang="ru-RU" sz="1600" dirty="0" smtClean="0">
                <a:solidFill>
                  <a:srgbClr val="0000FF"/>
                </a:solidFill>
              </a:rPr>
              <a:t>?"</a:t>
            </a:r>
          </a:p>
          <a:p>
            <a:r>
              <a:rPr lang="ru-RU" sz="1600" b="1" dirty="0" smtClean="0">
                <a:solidFill>
                  <a:srgbClr val="0000FF"/>
                </a:solidFill>
              </a:rPr>
              <a:t>90 </a:t>
            </a:r>
            <a:r>
              <a:rPr lang="ru-RU" sz="1600" b="1" dirty="0">
                <a:solidFill>
                  <a:srgbClr val="0000FF"/>
                </a:solidFill>
              </a:rPr>
              <a:t>лет </a:t>
            </a:r>
            <a:r>
              <a:rPr lang="ru-RU" sz="1600" dirty="0" smtClean="0">
                <a:solidFill>
                  <a:srgbClr val="0000FF"/>
                </a:solidFill>
              </a:rPr>
              <a:t>— В. В. Бианки "Лесные домишки"</a:t>
            </a:r>
          </a:p>
          <a:p>
            <a:r>
              <a:rPr lang="ru-RU" sz="1600" b="1" dirty="0" smtClean="0">
                <a:solidFill>
                  <a:srgbClr val="0000FF"/>
                </a:solidFill>
              </a:rPr>
              <a:t>90 </a:t>
            </a:r>
            <a:r>
              <a:rPr lang="ru-RU" sz="1600" b="1" dirty="0">
                <a:solidFill>
                  <a:srgbClr val="0000FF"/>
                </a:solidFill>
              </a:rPr>
              <a:t>лет </a:t>
            </a:r>
            <a:r>
              <a:rPr lang="ru-RU" sz="1600" dirty="0" smtClean="0">
                <a:solidFill>
                  <a:srgbClr val="0000FF"/>
                </a:solidFill>
              </a:rPr>
              <a:t>— К. И. Чуковский "Мухина свадьба" ("Муха Цокотуха")</a:t>
            </a:r>
            <a:endParaRPr lang="ru-RU" sz="1600" dirty="0">
              <a:solidFill>
                <a:srgbClr val="0000FF"/>
              </a:solidFill>
            </a:endParaRPr>
          </a:p>
          <a:p>
            <a:r>
              <a:rPr lang="ru-RU" sz="1600" b="1" dirty="0" smtClean="0">
                <a:solidFill>
                  <a:srgbClr val="0000FF"/>
                </a:solidFill>
              </a:rPr>
              <a:t>95 </a:t>
            </a:r>
            <a:r>
              <a:rPr lang="ru-RU" sz="1600" b="1" dirty="0">
                <a:solidFill>
                  <a:srgbClr val="0000FF"/>
                </a:solidFill>
              </a:rPr>
              <a:t>лет </a:t>
            </a:r>
            <a:r>
              <a:rPr lang="ru-RU" sz="1600" b="1" dirty="0" smtClean="0">
                <a:solidFill>
                  <a:srgbClr val="0000FF"/>
                </a:solidFill>
              </a:rPr>
              <a:t> </a:t>
            </a:r>
            <a:r>
              <a:rPr lang="ru-RU" sz="1600" dirty="0" smtClean="0">
                <a:solidFill>
                  <a:srgbClr val="0000FF"/>
                </a:solidFill>
              </a:rPr>
              <a:t>—  К. И. Чуковский "Крокодил"</a:t>
            </a:r>
          </a:p>
          <a:p>
            <a:r>
              <a:rPr lang="ru-RU" sz="1600" b="1" dirty="0" smtClean="0">
                <a:solidFill>
                  <a:srgbClr val="0000FF"/>
                </a:solidFill>
              </a:rPr>
              <a:t>100 </a:t>
            </a:r>
            <a:r>
              <a:rPr lang="ru-RU" sz="1600" b="1" dirty="0">
                <a:solidFill>
                  <a:srgbClr val="0000FF"/>
                </a:solidFill>
              </a:rPr>
              <a:t>лет </a:t>
            </a:r>
            <a:r>
              <a:rPr lang="ru-RU" sz="1600" dirty="0" smtClean="0">
                <a:solidFill>
                  <a:srgbClr val="0000FF"/>
                </a:solidFill>
              </a:rPr>
              <a:t>— А. Ахматова "Четки"</a:t>
            </a:r>
          </a:p>
          <a:p>
            <a:r>
              <a:rPr lang="ru-RU" sz="1600" b="1" dirty="0">
                <a:solidFill>
                  <a:srgbClr val="0000FF"/>
                </a:solidFill>
              </a:rPr>
              <a:t>110 лет </a:t>
            </a:r>
            <a:r>
              <a:rPr lang="ru-RU" sz="1600" dirty="0" smtClean="0">
                <a:solidFill>
                  <a:srgbClr val="0000FF"/>
                </a:solidFill>
              </a:rPr>
              <a:t>— Л</a:t>
            </a:r>
            <a:r>
              <a:rPr lang="ru-RU" sz="1600" dirty="0">
                <a:solidFill>
                  <a:srgbClr val="0000FF"/>
                </a:solidFill>
              </a:rPr>
              <a:t>. </a:t>
            </a:r>
            <a:r>
              <a:rPr lang="ru-RU" sz="1600" dirty="0" smtClean="0">
                <a:solidFill>
                  <a:srgbClr val="0000FF"/>
                </a:solidFill>
              </a:rPr>
              <a:t>Толстой  "Хаджи Мурат"</a:t>
            </a:r>
            <a:endParaRPr lang="ru-RU" sz="1600" dirty="0">
              <a:solidFill>
                <a:srgbClr val="0000FF"/>
              </a:solidFill>
            </a:endParaRPr>
          </a:p>
          <a:p>
            <a:r>
              <a:rPr lang="ru-RU" sz="1600" b="1" dirty="0">
                <a:solidFill>
                  <a:srgbClr val="0000FF"/>
                </a:solidFill>
              </a:rPr>
              <a:t>110 лет </a:t>
            </a:r>
            <a:r>
              <a:rPr lang="ru-RU" sz="1600" dirty="0" smtClean="0">
                <a:solidFill>
                  <a:srgbClr val="0000FF"/>
                </a:solidFill>
              </a:rPr>
              <a:t>— А. Блок "Стихи </a:t>
            </a:r>
            <a:r>
              <a:rPr lang="ru-RU" sz="1600" dirty="0">
                <a:solidFill>
                  <a:srgbClr val="0000FF"/>
                </a:solidFill>
              </a:rPr>
              <a:t>о </a:t>
            </a:r>
            <a:r>
              <a:rPr lang="ru-RU" sz="1600" dirty="0" smtClean="0">
                <a:solidFill>
                  <a:srgbClr val="0000FF"/>
                </a:solidFill>
              </a:rPr>
              <a:t>Прекрасной даме"</a:t>
            </a:r>
          </a:p>
          <a:p>
            <a:r>
              <a:rPr lang="ru-RU" sz="1600" b="1" dirty="0">
                <a:solidFill>
                  <a:srgbClr val="0000FF"/>
                </a:solidFill>
              </a:rPr>
              <a:t>115 лет </a:t>
            </a:r>
            <a:r>
              <a:rPr lang="ru-RU" sz="1600" dirty="0">
                <a:solidFill>
                  <a:srgbClr val="0000FF"/>
                </a:solidFill>
              </a:rPr>
              <a:t>— А</a:t>
            </a:r>
            <a:r>
              <a:rPr lang="ru-RU" sz="1600" dirty="0" smtClean="0">
                <a:solidFill>
                  <a:srgbClr val="0000FF"/>
                </a:solidFill>
              </a:rPr>
              <a:t>. П</a:t>
            </a:r>
            <a:r>
              <a:rPr lang="ru-RU" sz="1600" dirty="0">
                <a:solidFill>
                  <a:srgbClr val="0000FF"/>
                </a:solidFill>
              </a:rPr>
              <a:t>. Чехов </a:t>
            </a:r>
            <a:r>
              <a:rPr lang="ru-RU" sz="1600" dirty="0" smtClean="0">
                <a:solidFill>
                  <a:srgbClr val="0000FF"/>
                </a:solidFill>
              </a:rPr>
              <a:t>"Дама </a:t>
            </a:r>
            <a:r>
              <a:rPr lang="ru-RU" sz="1600" dirty="0">
                <a:solidFill>
                  <a:srgbClr val="0000FF"/>
                </a:solidFill>
              </a:rPr>
              <a:t>с </a:t>
            </a:r>
            <a:r>
              <a:rPr lang="ru-RU" sz="1600" dirty="0" smtClean="0">
                <a:solidFill>
                  <a:srgbClr val="0000FF"/>
                </a:solidFill>
              </a:rPr>
              <a:t>собачкой"</a:t>
            </a:r>
            <a:endParaRPr lang="ru-RU" sz="1600" dirty="0">
              <a:solidFill>
                <a:srgbClr val="0000FF"/>
              </a:solidFill>
            </a:endParaRPr>
          </a:p>
          <a:p>
            <a:r>
              <a:rPr lang="ru-RU" sz="1600" b="1" dirty="0">
                <a:solidFill>
                  <a:srgbClr val="0000FF"/>
                </a:solidFill>
              </a:rPr>
              <a:t>145 лет </a:t>
            </a:r>
            <a:r>
              <a:rPr lang="ru-RU" sz="1600" dirty="0">
                <a:solidFill>
                  <a:srgbClr val="0000FF"/>
                </a:solidFill>
              </a:rPr>
              <a:t>— Л</a:t>
            </a:r>
            <a:r>
              <a:rPr lang="ru-RU" sz="1600" dirty="0" smtClean="0">
                <a:solidFill>
                  <a:srgbClr val="0000FF"/>
                </a:solidFill>
              </a:rPr>
              <a:t>. Н. Толстой "Война </a:t>
            </a:r>
            <a:r>
              <a:rPr lang="ru-RU" sz="1600" dirty="0">
                <a:solidFill>
                  <a:srgbClr val="0000FF"/>
                </a:solidFill>
              </a:rPr>
              <a:t>и </a:t>
            </a:r>
            <a:r>
              <a:rPr lang="ru-RU" sz="1600" dirty="0" smtClean="0">
                <a:solidFill>
                  <a:srgbClr val="0000FF"/>
                </a:solidFill>
              </a:rPr>
              <a:t>мир" </a:t>
            </a:r>
            <a:endParaRPr lang="ru-RU" sz="1600" dirty="0">
              <a:solidFill>
                <a:srgbClr val="0000FF"/>
              </a:solidFill>
            </a:endParaRPr>
          </a:p>
          <a:p>
            <a:r>
              <a:rPr lang="ru-RU" sz="1600" b="1" dirty="0">
                <a:solidFill>
                  <a:srgbClr val="0000FF"/>
                </a:solidFill>
              </a:rPr>
              <a:t>155 лет </a:t>
            </a:r>
            <a:r>
              <a:rPr lang="ru-RU" sz="1600" dirty="0">
                <a:solidFill>
                  <a:srgbClr val="0000FF"/>
                </a:solidFill>
              </a:rPr>
              <a:t>— И. </a:t>
            </a:r>
            <a:r>
              <a:rPr lang="ru-RU" sz="1600" dirty="0" smtClean="0">
                <a:solidFill>
                  <a:srgbClr val="0000FF"/>
                </a:solidFill>
              </a:rPr>
              <a:t>А. Гончаров "Обломов"</a:t>
            </a:r>
            <a:endParaRPr lang="ru-RU" sz="1600" dirty="0">
              <a:solidFill>
                <a:srgbClr val="0000FF"/>
              </a:solidFill>
            </a:endParaRPr>
          </a:p>
          <a:p>
            <a:r>
              <a:rPr lang="ru-RU" sz="1600" b="1" dirty="0">
                <a:solidFill>
                  <a:srgbClr val="0000FF"/>
                </a:solidFill>
              </a:rPr>
              <a:t>155 лет </a:t>
            </a:r>
            <a:r>
              <a:rPr lang="ru-RU" sz="1600" dirty="0">
                <a:solidFill>
                  <a:srgbClr val="0000FF"/>
                </a:solidFill>
              </a:rPr>
              <a:t>— А</a:t>
            </a:r>
            <a:r>
              <a:rPr lang="ru-RU" sz="1600" dirty="0" smtClean="0">
                <a:solidFill>
                  <a:srgbClr val="0000FF"/>
                </a:solidFill>
              </a:rPr>
              <a:t>. Н</a:t>
            </a:r>
            <a:r>
              <a:rPr lang="ru-RU" sz="1600" dirty="0">
                <a:solidFill>
                  <a:srgbClr val="0000FF"/>
                </a:solidFill>
              </a:rPr>
              <a:t>. Островский </a:t>
            </a:r>
            <a:r>
              <a:rPr lang="ru-RU" sz="1600" dirty="0" smtClean="0">
                <a:solidFill>
                  <a:srgbClr val="0000FF"/>
                </a:solidFill>
              </a:rPr>
              <a:t>"Гроза"</a:t>
            </a:r>
            <a:endParaRPr lang="ru-RU" sz="1600" dirty="0">
              <a:solidFill>
                <a:srgbClr val="0000FF"/>
              </a:solidFill>
            </a:endParaRPr>
          </a:p>
          <a:p>
            <a:r>
              <a:rPr lang="ru-RU" sz="1600" b="1" dirty="0">
                <a:solidFill>
                  <a:srgbClr val="0000FF"/>
                </a:solidFill>
              </a:rPr>
              <a:t>160 лет </a:t>
            </a:r>
            <a:r>
              <a:rPr lang="ru-RU" sz="1600" dirty="0">
                <a:solidFill>
                  <a:srgbClr val="0000FF"/>
                </a:solidFill>
              </a:rPr>
              <a:t>— И</a:t>
            </a:r>
            <a:r>
              <a:rPr lang="ru-RU" sz="1600" dirty="0" smtClean="0">
                <a:solidFill>
                  <a:srgbClr val="0000FF"/>
                </a:solidFill>
              </a:rPr>
              <a:t>. С</a:t>
            </a:r>
            <a:r>
              <a:rPr lang="ru-RU" sz="1600" dirty="0">
                <a:solidFill>
                  <a:srgbClr val="0000FF"/>
                </a:solidFill>
              </a:rPr>
              <a:t>. </a:t>
            </a:r>
            <a:r>
              <a:rPr lang="ru-RU" sz="1600" dirty="0" smtClean="0">
                <a:solidFill>
                  <a:srgbClr val="0000FF"/>
                </a:solidFill>
              </a:rPr>
              <a:t>Тургенев "Муму"</a:t>
            </a:r>
            <a:endParaRPr lang="ru-RU" sz="1600" dirty="0">
              <a:solidFill>
                <a:srgbClr val="0000FF"/>
              </a:solidFill>
            </a:endParaRPr>
          </a:p>
          <a:p>
            <a:r>
              <a:rPr lang="ru-RU" sz="1600" b="1" dirty="0">
                <a:solidFill>
                  <a:srgbClr val="0000FF"/>
                </a:solidFill>
              </a:rPr>
              <a:t>175 лет </a:t>
            </a:r>
            <a:r>
              <a:rPr lang="ru-RU" sz="1600" dirty="0">
                <a:solidFill>
                  <a:srgbClr val="0000FF"/>
                </a:solidFill>
              </a:rPr>
              <a:t>— М. Ю</a:t>
            </a:r>
            <a:r>
              <a:rPr lang="ru-RU" sz="1600" dirty="0" smtClean="0">
                <a:solidFill>
                  <a:srgbClr val="0000FF"/>
                </a:solidFill>
              </a:rPr>
              <a:t>. Лермонтов "Мцыри"</a:t>
            </a:r>
            <a:endParaRPr lang="ru-RU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891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4160" y="6664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</a:rPr>
              <a:t>Фраерман Рувим </a:t>
            </a:r>
            <a:r>
              <a:rPr lang="ru-RU" b="1" i="1" dirty="0" smtClean="0">
                <a:solidFill>
                  <a:srgbClr val="0000FF"/>
                </a:solidFill>
              </a:rPr>
              <a:t>Исаевич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"Дикая </a:t>
            </a:r>
            <a:r>
              <a:rPr lang="ru-RU" i="1" dirty="0">
                <a:solidFill>
                  <a:srgbClr val="0000FF"/>
                </a:solidFill>
              </a:rPr>
              <a:t>собака Динго, или повесть </a:t>
            </a:r>
            <a:endParaRPr lang="ru-RU" i="1" dirty="0" smtClean="0">
              <a:solidFill>
                <a:srgbClr val="0000FF"/>
              </a:solidFill>
            </a:endParaRP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о </a:t>
            </a:r>
            <a:r>
              <a:rPr lang="ru-RU" i="1" dirty="0">
                <a:solidFill>
                  <a:srgbClr val="0000FF"/>
                </a:solidFill>
              </a:rPr>
              <a:t>первой </a:t>
            </a:r>
            <a:r>
              <a:rPr lang="ru-RU" i="1" dirty="0" smtClean="0">
                <a:solidFill>
                  <a:srgbClr val="0000FF"/>
                </a:solidFill>
              </a:rPr>
              <a:t>любви" </a:t>
            </a:r>
            <a:r>
              <a:rPr lang="ru-RU" i="1" dirty="0">
                <a:solidFill>
                  <a:srgbClr val="0000FF"/>
                </a:solidFill>
              </a:rPr>
              <a:t>(1939)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39888" y="1872198"/>
            <a:ext cx="6020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002060"/>
                </a:solidFill>
              </a:rPr>
              <a:t>    В </a:t>
            </a:r>
            <a:r>
              <a:rPr lang="ru-RU" sz="1400" b="1" i="1" dirty="0">
                <a:solidFill>
                  <a:srgbClr val="002060"/>
                </a:solidFill>
              </a:rPr>
              <a:t>этой книге все очень обычно и вместе с тем все удивительно. Обычные ребята ходят в школу, делают уроки, играют, иногда получают двойки. И вдруг в них пробуждаются такие чувства, о которых они и не догадывались.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19160" y="3068960"/>
            <a:ext cx="63367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</a:t>
            </a:r>
            <a:r>
              <a:rPr lang="ru-RU" dirty="0" smtClean="0">
                <a:solidFill>
                  <a:srgbClr val="002060"/>
                </a:solidFill>
              </a:rPr>
              <a:t>У </a:t>
            </a:r>
            <a:r>
              <a:rPr lang="ru-RU" dirty="0">
                <a:solidFill>
                  <a:srgbClr val="002060"/>
                </a:solidFill>
              </a:rPr>
              <a:t>нее был голос, приятный для слуха. Но пусто было вокруг. Лишь водяная крыса, испуганная звуками ее песни, близко плеснулась возле корня и поплыла к камышам, волоча за собой в нору зеленую тростинку. Тростинка была длинна, и крыса трудилась напрасно, не в силах протащить ее сквозь густую речную траву. Девочка с жалостью посмотрела на крысу и перестала петь. Потом поднялась, вытащив лесу из воды. От взмаха ее руки крыса шмыгнула в тростник, а темная, в пятнах, форель, до того неподвижно стоявшая на светлой струе, подпрыгнула и ушла в глубину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785794"/>
            <a:ext cx="116009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447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00042"/>
            <a:ext cx="7781247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713000" y="620688"/>
            <a:ext cx="41500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</a:rPr>
              <a:t>Паустовский Константин Георгиевич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"Мещёрская сторона" </a:t>
            </a:r>
            <a:r>
              <a:rPr lang="ru-RU" i="1" dirty="0">
                <a:solidFill>
                  <a:srgbClr val="0000FF"/>
                </a:solidFill>
              </a:rPr>
              <a:t>(1939)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457541"/>
            <a:ext cx="60486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002060"/>
                </a:solidFill>
              </a:rPr>
              <a:t>    </a:t>
            </a:r>
            <a:r>
              <a:rPr lang="ru-RU" sz="1400" b="1" i="1" dirty="0" smtClean="0">
                <a:solidFill>
                  <a:srgbClr val="002060"/>
                </a:solidFill>
              </a:rPr>
              <a:t>Писателю </a:t>
            </a:r>
            <a:r>
              <a:rPr lang="ru-RU" sz="1400" b="1" i="1" dirty="0">
                <a:solidFill>
                  <a:srgbClr val="002060"/>
                </a:solidFill>
              </a:rPr>
              <a:t>дорога родная земля не только тем, что она богата. </a:t>
            </a:r>
            <a:r>
              <a:rPr lang="ru-RU" sz="1400" b="1" i="1" dirty="0" smtClean="0">
                <a:solidFill>
                  <a:srgbClr val="002060"/>
                </a:solidFill>
              </a:rPr>
              <a:t>"Я </a:t>
            </a:r>
            <a:r>
              <a:rPr lang="ru-RU" sz="1400" b="1" i="1" dirty="0">
                <a:solidFill>
                  <a:srgbClr val="002060"/>
                </a:solidFill>
              </a:rPr>
              <a:t>люблю Мещорский край за то, что он прекрасен</a:t>
            </a:r>
            <a:r>
              <a:rPr lang="ru-RU" sz="1400" b="1" i="1" dirty="0" smtClean="0">
                <a:solidFill>
                  <a:srgbClr val="002060"/>
                </a:solidFill>
              </a:rPr>
              <a:t>…" </a:t>
            </a:r>
            <a:r>
              <a:rPr lang="ru-RU" sz="1400" b="1" i="1" dirty="0">
                <a:solidFill>
                  <a:srgbClr val="002060"/>
                </a:solidFill>
              </a:rPr>
              <a:t>– говорил К. Г. Паустовский. </a:t>
            </a:r>
            <a:r>
              <a:rPr lang="ru-RU" sz="1400" b="1" i="1" dirty="0" smtClean="0">
                <a:solidFill>
                  <a:srgbClr val="002060"/>
                </a:solidFill>
              </a:rPr>
              <a:t>"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Мещорская</a:t>
            </a:r>
            <a:r>
              <a:rPr lang="ru-RU" sz="1400" b="1" i="1" dirty="0" smtClean="0">
                <a:solidFill>
                  <a:srgbClr val="002060"/>
                </a:solidFill>
              </a:rPr>
              <a:t> сторона" — </a:t>
            </a:r>
            <a:r>
              <a:rPr lang="ru-RU" sz="1400" b="1" i="1" dirty="0">
                <a:solidFill>
                  <a:srgbClr val="002060"/>
                </a:solidFill>
              </a:rPr>
              <a:t>поэтический рассказ о средней полосе России, </a:t>
            </a:r>
            <a:r>
              <a:rPr lang="ru-RU" sz="1400" b="1" i="1" dirty="0" smtClean="0">
                <a:solidFill>
                  <a:srgbClr val="002060"/>
                </a:solidFill>
              </a:rPr>
              <a:t>"о </a:t>
            </a:r>
            <a:r>
              <a:rPr lang="ru-RU" sz="1400" b="1" i="1" dirty="0">
                <a:solidFill>
                  <a:srgbClr val="002060"/>
                </a:solidFill>
              </a:rPr>
              <a:t>клочке земли, научившем меня видеть и понимать </a:t>
            </a:r>
            <a:r>
              <a:rPr lang="ru-RU" sz="1400" b="1" i="1" dirty="0" smtClean="0">
                <a:solidFill>
                  <a:srgbClr val="002060"/>
                </a:solidFill>
              </a:rPr>
              <a:t>прекрасное".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3429000"/>
            <a:ext cx="60486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Я отплываю </a:t>
            </a:r>
            <a:r>
              <a:rPr lang="ru-RU" dirty="0">
                <a:solidFill>
                  <a:srgbClr val="002060"/>
                </a:solidFill>
              </a:rPr>
              <a:t>в тумане. Восток розовеет. Уже не доносится запах дыма сельских печей. Остается только безмолвие воды, зарослей, вековых ив.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Впереди </a:t>
            </a:r>
            <a:r>
              <a:rPr lang="ru-RU" dirty="0">
                <a:solidFill>
                  <a:srgbClr val="002060"/>
                </a:solidFill>
              </a:rPr>
              <a:t>— пустынный сентябрьский день. Впереди — затерянность в этом огромном мире пахучей листвы, трав, осеннего увядания, затишливых вод, облаков, низкого неба. И эту </a:t>
            </a:r>
            <a:r>
              <a:rPr lang="ru-RU" dirty="0" smtClean="0">
                <a:solidFill>
                  <a:srgbClr val="002060"/>
                </a:solidFill>
              </a:rPr>
              <a:t>затерянность </a:t>
            </a:r>
            <a:r>
              <a:rPr lang="ru-RU" dirty="0">
                <a:solidFill>
                  <a:srgbClr val="002060"/>
                </a:solidFill>
              </a:rPr>
              <a:t>я всегда ощущаю как </a:t>
            </a:r>
            <a:r>
              <a:rPr lang="ru-RU" dirty="0" smtClean="0">
                <a:solidFill>
                  <a:srgbClr val="002060"/>
                </a:solidFill>
              </a:rPr>
              <a:t>счастье…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754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4766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</a:rPr>
              <a:t>Николай Алексеевич </a:t>
            </a:r>
            <a:r>
              <a:rPr lang="ru-RU" b="1" i="1" dirty="0" smtClean="0">
                <a:solidFill>
                  <a:srgbClr val="0000FF"/>
                </a:solidFill>
              </a:rPr>
              <a:t>Островский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"Как </a:t>
            </a:r>
            <a:r>
              <a:rPr lang="ru-RU" i="1" dirty="0">
                <a:solidFill>
                  <a:srgbClr val="0000FF"/>
                </a:solidFill>
              </a:rPr>
              <a:t>закалялась </a:t>
            </a:r>
            <a:r>
              <a:rPr lang="ru-RU" i="1" dirty="0" smtClean="0">
                <a:solidFill>
                  <a:srgbClr val="0000FF"/>
                </a:solidFill>
              </a:rPr>
              <a:t>сталь" </a:t>
            </a:r>
            <a:r>
              <a:rPr lang="ru-RU" i="1" dirty="0">
                <a:solidFill>
                  <a:srgbClr val="0000FF"/>
                </a:solidFill>
              </a:rPr>
              <a:t>(1934</a:t>
            </a:r>
            <a:r>
              <a:rPr lang="ru-RU" i="1" dirty="0" smtClean="0">
                <a:solidFill>
                  <a:srgbClr val="0000FF"/>
                </a:solidFill>
              </a:rPr>
              <a:t>)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1268760"/>
            <a:ext cx="50405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002060"/>
                </a:solidFill>
              </a:rPr>
              <a:t>    В </a:t>
            </a:r>
            <a:r>
              <a:rPr lang="ru-RU" sz="1400" b="1" i="1" dirty="0">
                <a:solidFill>
                  <a:srgbClr val="002060"/>
                </a:solidFill>
              </a:rPr>
              <a:t>романе изображены события эпохи гражданской войны, годы восстановления народного хозяйства и социалистического строительства. 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3851" y="2483809"/>
            <a:ext cx="4860573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sz="1700" dirty="0" smtClean="0">
                <a:solidFill>
                  <a:srgbClr val="002060"/>
                </a:solidFill>
              </a:rPr>
              <a:t>Уже </a:t>
            </a:r>
            <a:r>
              <a:rPr lang="ru-RU" sz="1700" dirty="0">
                <a:solidFill>
                  <a:srgbClr val="002060"/>
                </a:solidFill>
              </a:rPr>
              <a:t>давно началась эта вражда с отцом Василием. Как-то подрался Павка </a:t>
            </a:r>
            <a:r>
              <a:rPr lang="ru-RU" sz="1700" dirty="0" smtClean="0">
                <a:solidFill>
                  <a:srgbClr val="002060"/>
                </a:solidFill>
              </a:rPr>
              <a:t>с Левчуковым  </a:t>
            </a:r>
            <a:r>
              <a:rPr lang="ru-RU" sz="1700" dirty="0">
                <a:solidFill>
                  <a:srgbClr val="002060"/>
                </a:solidFill>
              </a:rPr>
              <a:t>Мишкой,  и  его оставили  "без обеда". Чтобы  не шалил  в </a:t>
            </a:r>
            <a:r>
              <a:rPr lang="ru-RU" sz="1700" dirty="0" smtClean="0">
                <a:solidFill>
                  <a:srgbClr val="002060"/>
                </a:solidFill>
              </a:rPr>
              <a:t>пустом классе</a:t>
            </a:r>
            <a:r>
              <a:rPr lang="ru-RU" sz="1700" dirty="0">
                <a:solidFill>
                  <a:srgbClr val="002060"/>
                </a:solidFill>
              </a:rPr>
              <a:t>, учитель  привел шалуна к  старшим, во  второй класс. Павка уселся </a:t>
            </a:r>
            <a:r>
              <a:rPr lang="ru-RU" sz="1700" dirty="0" smtClean="0">
                <a:solidFill>
                  <a:srgbClr val="002060"/>
                </a:solidFill>
              </a:rPr>
              <a:t>на заднюю </a:t>
            </a:r>
            <a:r>
              <a:rPr lang="ru-RU" sz="1700" dirty="0">
                <a:solidFill>
                  <a:srgbClr val="002060"/>
                </a:solidFill>
              </a:rPr>
              <a:t>скамью.</a:t>
            </a:r>
          </a:p>
          <a:p>
            <a:pPr algn="just"/>
            <a:r>
              <a:rPr lang="ru-RU" sz="1700" dirty="0">
                <a:solidFill>
                  <a:srgbClr val="002060"/>
                </a:solidFill>
              </a:rPr>
              <a:t>     Учитель, сухонький, в  черном пиджаке, рассказывал про  землю, </a:t>
            </a:r>
            <a:r>
              <a:rPr lang="ru-RU" sz="1700" dirty="0" smtClean="0">
                <a:solidFill>
                  <a:srgbClr val="002060"/>
                </a:solidFill>
              </a:rPr>
              <a:t>светила. Павка  </a:t>
            </a:r>
            <a:r>
              <a:rPr lang="ru-RU" sz="1700" dirty="0">
                <a:solidFill>
                  <a:srgbClr val="002060"/>
                </a:solidFill>
              </a:rPr>
              <a:t>слушал,  разинув  рот от  удивления,  что земля уже существует  </a:t>
            </a:r>
            <a:r>
              <a:rPr lang="ru-RU" sz="1700" dirty="0" smtClean="0">
                <a:solidFill>
                  <a:srgbClr val="002060"/>
                </a:solidFill>
              </a:rPr>
              <a:t>много миллионов </a:t>
            </a:r>
            <a:r>
              <a:rPr lang="ru-RU" sz="1700" dirty="0">
                <a:solidFill>
                  <a:srgbClr val="002060"/>
                </a:solidFill>
              </a:rPr>
              <a:t>лет и что звезды тоже вроде земли. До того был удивлен </a:t>
            </a:r>
            <a:r>
              <a:rPr lang="ru-RU" sz="1700" dirty="0" smtClean="0">
                <a:solidFill>
                  <a:srgbClr val="002060"/>
                </a:solidFill>
              </a:rPr>
              <a:t>услышанным, что  </a:t>
            </a:r>
            <a:r>
              <a:rPr lang="ru-RU" sz="1700" dirty="0">
                <a:solidFill>
                  <a:srgbClr val="002060"/>
                </a:solidFill>
              </a:rPr>
              <a:t>даже  пожелал  встать  и  сказать  учителю:  "В  законе божием  не  </a:t>
            </a:r>
            <a:r>
              <a:rPr lang="ru-RU" sz="1700" dirty="0" smtClean="0">
                <a:solidFill>
                  <a:srgbClr val="002060"/>
                </a:solidFill>
              </a:rPr>
              <a:t>так написано</a:t>
            </a:r>
            <a:r>
              <a:rPr lang="ru-RU" sz="1700" dirty="0">
                <a:solidFill>
                  <a:srgbClr val="002060"/>
                </a:solidFill>
              </a:rPr>
              <a:t>", но побоялся, как бы не </a:t>
            </a:r>
            <a:r>
              <a:rPr lang="ru-RU" sz="1700" dirty="0" smtClean="0">
                <a:solidFill>
                  <a:srgbClr val="002060"/>
                </a:solidFill>
              </a:rPr>
              <a:t>влетело…</a:t>
            </a:r>
            <a:endParaRPr lang="ru-RU" sz="1700" dirty="0">
              <a:solidFill>
                <a:srgbClr val="00206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184363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4597" y="2071678"/>
            <a:ext cx="151793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0102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692696"/>
            <a:ext cx="333300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</a:rPr>
              <a:t>Добрый доктор Айболит!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Он под деревом сидит.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Приходи к нему лечиться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И корова, и волчица,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И жучок, и червячок,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И медведица!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Всех излечит, исцелит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Добрый доктор Айболит!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И пришла к Айболиту лиса: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"Ой</a:t>
            </a:r>
            <a:r>
              <a:rPr lang="ru-RU" sz="1600" dirty="0">
                <a:solidFill>
                  <a:srgbClr val="002060"/>
                </a:solidFill>
              </a:rPr>
              <a:t>, меня укусила оса</a:t>
            </a:r>
            <a:r>
              <a:rPr lang="ru-RU" sz="1600" dirty="0" smtClean="0">
                <a:solidFill>
                  <a:srgbClr val="002060"/>
                </a:solidFill>
              </a:rPr>
              <a:t>!" </a:t>
            </a:r>
            <a:endParaRPr lang="ru-RU" sz="1600" dirty="0">
              <a:solidFill>
                <a:srgbClr val="002060"/>
              </a:solidFill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И пришёл к Айболиту барбос: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"Меня </a:t>
            </a:r>
            <a:r>
              <a:rPr lang="ru-RU" sz="1600" dirty="0">
                <a:solidFill>
                  <a:srgbClr val="002060"/>
                </a:solidFill>
              </a:rPr>
              <a:t>курица клюнула в нос</a:t>
            </a:r>
            <a:r>
              <a:rPr lang="ru-RU" sz="1600" dirty="0" smtClean="0">
                <a:solidFill>
                  <a:srgbClr val="002060"/>
                </a:solidFill>
              </a:rPr>
              <a:t>!" </a:t>
            </a:r>
            <a:endParaRPr lang="ru-RU" sz="1600" dirty="0">
              <a:solidFill>
                <a:srgbClr val="002060"/>
              </a:solidFill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И прибежала зайчиха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И закричала: </a:t>
            </a:r>
            <a:r>
              <a:rPr lang="ru-RU" sz="1600" dirty="0" smtClean="0">
                <a:solidFill>
                  <a:srgbClr val="002060"/>
                </a:solidFill>
              </a:rPr>
              <a:t>"Ай</a:t>
            </a:r>
            <a:r>
              <a:rPr lang="ru-RU" sz="1600" dirty="0">
                <a:solidFill>
                  <a:srgbClr val="002060"/>
                </a:solidFill>
              </a:rPr>
              <a:t>, ай</a:t>
            </a:r>
            <a:r>
              <a:rPr lang="ru-RU" sz="1600" dirty="0" smtClean="0">
                <a:solidFill>
                  <a:srgbClr val="002060"/>
                </a:solidFill>
              </a:rPr>
              <a:t>!</a:t>
            </a:r>
            <a:endParaRPr lang="ru-RU" sz="1600" dirty="0">
              <a:solidFill>
                <a:srgbClr val="002060"/>
              </a:solidFill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Мой зайчик попал под трамвай!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Мой зайчик, мой мальчик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Попал под трамвай!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Он бежал по дорожке,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И ему перерезало ножки,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И теперь он больной и хромой,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Маленький заинька мой</a:t>
            </a:r>
            <a:r>
              <a:rPr lang="ru-RU" sz="1600" dirty="0" smtClean="0">
                <a:solidFill>
                  <a:srgbClr val="002060"/>
                </a:solidFill>
              </a:rPr>
              <a:t>!"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01343" y="548680"/>
            <a:ext cx="31055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</a:rPr>
              <a:t>Корней Иванович </a:t>
            </a:r>
            <a:r>
              <a:rPr lang="ru-RU" b="1" i="1" dirty="0" smtClean="0">
                <a:solidFill>
                  <a:srgbClr val="0000FF"/>
                </a:solidFill>
              </a:rPr>
              <a:t>Чуковский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"Айболит" </a:t>
            </a:r>
            <a:r>
              <a:rPr lang="ru-RU" i="1" dirty="0">
                <a:solidFill>
                  <a:srgbClr val="0000FF"/>
                </a:solidFill>
              </a:rPr>
              <a:t>(1929</a:t>
            </a:r>
            <a:r>
              <a:rPr lang="ru-RU" i="1" dirty="0" smtClean="0">
                <a:solidFill>
                  <a:srgbClr val="0000FF"/>
                </a:solidFill>
              </a:rPr>
              <a:t>)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24127" y="3284984"/>
            <a:ext cx="262954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002060"/>
                </a:solidFill>
              </a:rPr>
              <a:t>   Захватывающая </a:t>
            </a:r>
            <a:r>
              <a:rPr lang="ru-RU" sz="1400" b="1" i="1" dirty="0">
                <a:solidFill>
                  <a:srgbClr val="002060"/>
                </a:solidFill>
              </a:rPr>
              <a:t>и поучительная история о путешествиях доктора Айболита в Африку, к больным </a:t>
            </a:r>
            <a:r>
              <a:rPr lang="ru-RU" sz="1400" b="1" i="1" dirty="0" smtClean="0">
                <a:solidFill>
                  <a:srgbClr val="002060"/>
                </a:solidFill>
              </a:rPr>
              <a:t>обезьянам…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310" y="714356"/>
            <a:ext cx="140711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214422"/>
            <a:ext cx="1857388" cy="184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7512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3950" y="500042"/>
            <a:ext cx="464838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500298" y="1628800"/>
            <a:ext cx="4572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</a:t>
            </a:r>
            <a:r>
              <a:rPr lang="ru-RU" sz="1600" dirty="0" smtClean="0">
                <a:solidFill>
                  <a:srgbClr val="002060"/>
                </a:solidFill>
              </a:rPr>
              <a:t>Время </a:t>
            </a:r>
            <a:r>
              <a:rPr lang="ru-RU" sz="1600" dirty="0">
                <a:solidFill>
                  <a:srgbClr val="002060"/>
                </a:solidFill>
              </a:rPr>
              <a:t>волшебников прошло. По всей вероятности, их никогда и  не  </a:t>
            </a:r>
            <a:r>
              <a:rPr lang="ru-RU" sz="1600" dirty="0" smtClean="0">
                <a:solidFill>
                  <a:srgbClr val="002060"/>
                </a:solidFill>
              </a:rPr>
              <a:t>было на </a:t>
            </a:r>
            <a:r>
              <a:rPr lang="ru-RU" sz="1600" dirty="0">
                <a:solidFill>
                  <a:srgbClr val="002060"/>
                </a:solidFill>
              </a:rPr>
              <a:t>самом деле. Все это выдумки и  сказки  для  совсем  маленьких  </a:t>
            </a:r>
            <a:r>
              <a:rPr lang="ru-RU" sz="1600" dirty="0" smtClean="0">
                <a:solidFill>
                  <a:srgbClr val="002060"/>
                </a:solidFill>
              </a:rPr>
              <a:t>детей. Просто </a:t>
            </a:r>
            <a:r>
              <a:rPr lang="ru-RU" sz="1600" dirty="0">
                <a:solidFill>
                  <a:srgbClr val="002060"/>
                </a:solidFill>
              </a:rPr>
              <a:t>некоторые фокусники умели так ловко обманывать всяких </a:t>
            </a:r>
            <a:r>
              <a:rPr lang="ru-RU" sz="1600" dirty="0" smtClean="0">
                <a:solidFill>
                  <a:srgbClr val="002060"/>
                </a:solidFill>
              </a:rPr>
              <a:t>зевак, что этих </a:t>
            </a:r>
            <a:r>
              <a:rPr lang="ru-RU" sz="1600" dirty="0">
                <a:solidFill>
                  <a:srgbClr val="002060"/>
                </a:solidFill>
              </a:rPr>
              <a:t>фокусников принимали за колдунов и волшебников.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   Был такой доктор. Звали его Гаспар </a:t>
            </a:r>
            <a:r>
              <a:rPr lang="ru-RU" sz="1600" dirty="0" smtClean="0">
                <a:solidFill>
                  <a:srgbClr val="002060"/>
                </a:solidFill>
              </a:rPr>
              <a:t>Арнери. Наивный человек, ярмарочный </a:t>
            </a:r>
            <a:r>
              <a:rPr lang="ru-RU" sz="1600" dirty="0">
                <a:solidFill>
                  <a:srgbClr val="002060"/>
                </a:solidFill>
              </a:rPr>
              <a:t>гуляка, недоучившийся студент могли бы его тоже принять за </a:t>
            </a:r>
            <a:r>
              <a:rPr lang="ru-RU" sz="1600" dirty="0" smtClean="0">
                <a:solidFill>
                  <a:srgbClr val="002060"/>
                </a:solidFill>
              </a:rPr>
              <a:t>волшебника</a:t>
            </a:r>
            <a:r>
              <a:rPr lang="ru-RU" sz="1600" dirty="0">
                <a:solidFill>
                  <a:srgbClr val="002060"/>
                </a:solidFill>
              </a:rPr>
              <a:t>. В самом деле, этот доктор делал такие  удивительные  вещи,  что  </a:t>
            </a:r>
            <a:r>
              <a:rPr lang="ru-RU" sz="1600" dirty="0" smtClean="0">
                <a:solidFill>
                  <a:srgbClr val="002060"/>
                </a:solidFill>
              </a:rPr>
              <a:t>они действительно </a:t>
            </a:r>
            <a:r>
              <a:rPr lang="ru-RU" sz="1600" dirty="0">
                <a:solidFill>
                  <a:srgbClr val="002060"/>
                </a:solidFill>
              </a:rPr>
              <a:t>походили на чудеса. Конечно, ничего общего он  не  имел  </a:t>
            </a:r>
            <a:r>
              <a:rPr lang="ru-RU" sz="1600" dirty="0" smtClean="0">
                <a:solidFill>
                  <a:srgbClr val="002060"/>
                </a:solidFill>
              </a:rPr>
              <a:t>с волшебниками и </a:t>
            </a:r>
            <a:r>
              <a:rPr lang="ru-RU" sz="1600" dirty="0">
                <a:solidFill>
                  <a:srgbClr val="002060"/>
                </a:solidFill>
              </a:rPr>
              <a:t>шарлатанами, дурачившими слишком доверчивый народ</a:t>
            </a:r>
            <a:r>
              <a:rPr lang="ru-RU" sz="1600" dirty="0" smtClean="0">
                <a:solidFill>
                  <a:srgbClr val="002060"/>
                </a:solidFill>
              </a:rPr>
              <a:t>.   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86050" y="546067"/>
            <a:ext cx="40204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solidFill>
                  <a:srgbClr val="002060"/>
                </a:solidFill>
              </a:rPr>
              <a:t>    Романтическая сказка про девочку Суок, канатоходца Тибула, оружейника Просперо, про то, как вместе с народом они </a:t>
            </a:r>
            <a:r>
              <a:rPr lang="ru-RU" sz="1400" b="1" i="1" dirty="0" smtClean="0">
                <a:solidFill>
                  <a:srgbClr val="002060"/>
                </a:solidFill>
              </a:rPr>
              <a:t>победили своих </a:t>
            </a:r>
            <a:r>
              <a:rPr lang="ru-RU" sz="1400" b="1" i="1" dirty="0">
                <a:solidFill>
                  <a:srgbClr val="002060"/>
                </a:solidFill>
              </a:rPr>
              <a:t>угнетателей — Трёх </a:t>
            </a:r>
            <a:r>
              <a:rPr lang="ru-RU" sz="1400" b="1" i="1" dirty="0" smtClean="0">
                <a:solidFill>
                  <a:srgbClr val="002060"/>
                </a:solidFill>
              </a:rPr>
              <a:t>Толстяков.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544892"/>
            <a:ext cx="18224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</a:rPr>
              <a:t>Юрий </a:t>
            </a:r>
            <a:r>
              <a:rPr lang="ru-RU" b="1" i="1" dirty="0" smtClean="0">
                <a:solidFill>
                  <a:srgbClr val="0000FF"/>
                </a:solidFill>
              </a:rPr>
              <a:t>Олеша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"Три толстяка" 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(</a:t>
            </a:r>
            <a:r>
              <a:rPr lang="ru-RU" i="1" dirty="0">
                <a:solidFill>
                  <a:srgbClr val="0000FF"/>
                </a:solidFill>
              </a:rPr>
              <a:t>1924</a:t>
            </a:r>
            <a:r>
              <a:rPr lang="ru-RU" i="1" dirty="0" smtClean="0">
                <a:solidFill>
                  <a:srgbClr val="0000FF"/>
                </a:solidFill>
              </a:rPr>
              <a:t>)</a:t>
            </a:r>
            <a:endParaRPr lang="ru-RU" i="1" dirty="0">
              <a:solidFill>
                <a:srgbClr val="0000FF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071678"/>
            <a:ext cx="1500198" cy="1486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571480"/>
            <a:ext cx="1357322" cy="170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4718928"/>
            <a:ext cx="1428760" cy="149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1163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500041"/>
            <a:ext cx="5929354" cy="576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4081572" y="532341"/>
            <a:ext cx="3538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</a:rPr>
              <a:t>Виталий Валентинович </a:t>
            </a:r>
            <a:r>
              <a:rPr lang="ru-RU" b="1" i="1" dirty="0" smtClean="0">
                <a:solidFill>
                  <a:srgbClr val="0000FF"/>
                </a:solidFill>
              </a:rPr>
              <a:t>Бианки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 "Лесные домишки"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21690" y="1123003"/>
            <a:ext cx="5638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002060"/>
                </a:solidFill>
              </a:rPr>
              <a:t>   Прочитав </a:t>
            </a:r>
            <a:r>
              <a:rPr lang="ru-RU" sz="1400" b="1" i="1" dirty="0">
                <a:solidFill>
                  <a:srgbClr val="002060"/>
                </a:solidFill>
              </a:rPr>
              <a:t>эту книгу, дети узнают историю одной птички </a:t>
            </a:r>
            <a:r>
              <a:rPr lang="ru-RU" sz="1400" b="1" i="1" dirty="0" smtClean="0">
                <a:solidFill>
                  <a:srgbClr val="002060"/>
                </a:solidFill>
              </a:rPr>
              <a:t>"Береговушки" </a:t>
            </a:r>
            <a:r>
              <a:rPr lang="ru-RU" sz="1400" b="1" i="1" dirty="0">
                <a:solidFill>
                  <a:srgbClr val="002060"/>
                </a:solidFill>
              </a:rPr>
              <a:t>которая, играя в салки со своими друзьями – ласточками потерялась в дремучем лесу, и в поисках своего дома залетала в чужие дупла и </a:t>
            </a:r>
            <a:r>
              <a:rPr lang="ru-RU" sz="1400" b="1" i="1" dirty="0" smtClean="0">
                <a:solidFill>
                  <a:srgbClr val="002060"/>
                </a:solidFill>
              </a:rPr>
              <a:t>норки.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2492896"/>
            <a:ext cx="430329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sz="1600" dirty="0" smtClean="0">
                <a:solidFill>
                  <a:srgbClr val="002060"/>
                </a:solidFill>
              </a:rPr>
              <a:t>Высоко   </a:t>
            </a:r>
            <a:r>
              <a:rPr lang="ru-RU" sz="1600" dirty="0">
                <a:solidFill>
                  <a:srgbClr val="002060"/>
                </a:solidFill>
              </a:rPr>
              <a:t>над    рекой,    над   крутым   обрывом,    носились   </a:t>
            </a:r>
            <a:r>
              <a:rPr lang="ru-RU" sz="1600" dirty="0" smtClean="0">
                <a:solidFill>
                  <a:srgbClr val="002060"/>
                </a:solidFill>
              </a:rPr>
              <a:t>молодые ласточки-береговушки</a:t>
            </a:r>
            <a:r>
              <a:rPr lang="ru-RU" sz="1600" dirty="0">
                <a:solidFill>
                  <a:srgbClr val="002060"/>
                </a:solidFill>
              </a:rPr>
              <a:t>.  Гонялись друг за другом с  визгом и писком:  играли </a:t>
            </a:r>
            <a:r>
              <a:rPr lang="ru-RU" sz="1600" dirty="0" smtClean="0">
                <a:solidFill>
                  <a:srgbClr val="002060"/>
                </a:solidFill>
              </a:rPr>
              <a:t>в пятнашки</a:t>
            </a:r>
            <a:r>
              <a:rPr lang="ru-RU" sz="1600" dirty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     Была в  их стае одна маленькая Береговушка,  такая проворная:  никак </a:t>
            </a:r>
            <a:r>
              <a:rPr lang="ru-RU" sz="1600" dirty="0" smtClean="0">
                <a:solidFill>
                  <a:srgbClr val="002060"/>
                </a:solidFill>
              </a:rPr>
              <a:t>ее догнать </a:t>
            </a:r>
            <a:r>
              <a:rPr lang="ru-RU" sz="1600" dirty="0">
                <a:solidFill>
                  <a:srgbClr val="002060"/>
                </a:solidFill>
              </a:rPr>
              <a:t>нельзя было - от всех увертывается.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     Погонится за ней пятнашка,  а она -  туда, сюда, вниз, вверх, в </a:t>
            </a:r>
            <a:r>
              <a:rPr lang="ru-RU" sz="1600" dirty="0" smtClean="0">
                <a:solidFill>
                  <a:srgbClr val="002060"/>
                </a:solidFill>
              </a:rPr>
              <a:t>сторону бросится </a:t>
            </a:r>
            <a:r>
              <a:rPr lang="ru-RU" sz="1600" dirty="0">
                <a:solidFill>
                  <a:srgbClr val="002060"/>
                </a:solidFill>
              </a:rPr>
              <a:t>да как пустится лететь - только крылышки мелькают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71480"/>
            <a:ext cx="170090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694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69" y="571480"/>
            <a:ext cx="6357623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275856" y="620688"/>
            <a:ext cx="3538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</a:rPr>
              <a:t>Виталий Валентинович </a:t>
            </a:r>
            <a:r>
              <a:rPr lang="ru-RU" b="1" i="1" dirty="0" smtClean="0">
                <a:solidFill>
                  <a:srgbClr val="0000FF"/>
                </a:solidFill>
              </a:rPr>
              <a:t>Бианки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"Чей </a:t>
            </a:r>
            <a:r>
              <a:rPr lang="ru-RU" i="1" dirty="0">
                <a:solidFill>
                  <a:srgbClr val="0000FF"/>
                </a:solidFill>
              </a:rPr>
              <a:t>нос лучше</a:t>
            </a:r>
            <a:r>
              <a:rPr lang="ru-RU" i="1" dirty="0" smtClean="0">
                <a:solidFill>
                  <a:srgbClr val="0000FF"/>
                </a:solidFill>
              </a:rPr>
              <a:t>?" (1924) 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70304" y="1501837"/>
            <a:ext cx="5933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solidFill>
                  <a:srgbClr val="002060"/>
                </a:solidFill>
              </a:rPr>
              <a:t>"Чей нос лучше" </a:t>
            </a:r>
            <a:r>
              <a:rPr lang="ru-RU" sz="1400" b="1" i="1" dirty="0" smtClean="0">
                <a:solidFill>
                  <a:srgbClr val="002060"/>
                </a:solidFill>
              </a:rPr>
              <a:t>—  </a:t>
            </a:r>
            <a:r>
              <a:rPr lang="ru-RU" sz="1400" b="1" i="1" dirty="0">
                <a:solidFill>
                  <a:srgbClr val="002060"/>
                </a:solidFill>
              </a:rPr>
              <a:t>маленькая энциклопедия знаний  о птицах для ребят дошкольного и младшего школьного </a:t>
            </a:r>
            <a:r>
              <a:rPr lang="ru-RU" sz="1400" b="1" i="1" dirty="0" smtClean="0">
                <a:solidFill>
                  <a:srgbClr val="002060"/>
                </a:solidFill>
              </a:rPr>
              <a:t>возраста.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23726" y="2692173"/>
            <a:ext cx="636262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just"/>
            <a:r>
              <a:rPr lang="ru-RU" dirty="0" smtClean="0"/>
              <a:t>    Мухолов - </a:t>
            </a:r>
            <a:r>
              <a:rPr lang="ru-RU" dirty="0" err="1" smtClean="0"/>
              <a:t>Тонконос</a:t>
            </a:r>
            <a:r>
              <a:rPr lang="ru-RU" dirty="0" smtClean="0"/>
              <a:t> </a:t>
            </a:r>
            <a:r>
              <a:rPr lang="ru-RU" dirty="0"/>
              <a:t>сидел  на  ветке и  смотрел по  сторонам.  Как  только полетит мимо муха или бабочка,  он  сейчас же  погонится за  ней,  поймает и проглотит.  Потом опять сидит на ветке и  опять ждет,  высматривает.  Увидал поблизости Дубоноса и стал жаловаться ему на свое горькое житье</a:t>
            </a:r>
            <a:r>
              <a:rPr lang="ru-RU" dirty="0" smtClean="0"/>
              <a:t>. </a:t>
            </a:r>
          </a:p>
          <a:p>
            <a:pPr lvl="0" indent="539750" algn="just"/>
            <a:r>
              <a:rPr lang="ru-RU" dirty="0" smtClean="0">
                <a:solidFill>
                  <a:prstClr val="black"/>
                </a:solidFill>
              </a:rPr>
              <a:t>— </a:t>
            </a:r>
            <a:r>
              <a:rPr lang="ru-RU" dirty="0">
                <a:solidFill>
                  <a:prstClr val="black"/>
                </a:solidFill>
              </a:rPr>
              <a:t>Очень уж  мне утомительно,  —  говорит,  —  пропитание себе добывать. Целый  день трудишься-трудишься,  ни  отдыха ни  покоя  не  знаешь,  а  все впроголодь живешь.  Сам  подумай:  сколько мошек надо  поймать,  чтобы сытым быть. А зернышки клевать я не могу: нос у меня слишком </a:t>
            </a:r>
            <a:r>
              <a:rPr lang="ru-RU" dirty="0" smtClean="0">
                <a:solidFill>
                  <a:prstClr val="black"/>
                </a:solidFill>
              </a:rPr>
              <a:t>тонок…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387" y="571480"/>
            <a:ext cx="124340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9877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177" y="1071546"/>
            <a:ext cx="6166409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411760" y="908720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</a:rPr>
              <a:t>Виталий Валентинович Бианки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"Чьи </a:t>
            </a:r>
            <a:r>
              <a:rPr lang="ru-RU" i="1" dirty="0">
                <a:solidFill>
                  <a:srgbClr val="0000FF"/>
                </a:solidFill>
              </a:rPr>
              <a:t>это ноги</a:t>
            </a:r>
            <a:r>
              <a:rPr lang="ru-RU" i="1" dirty="0" smtClean="0">
                <a:solidFill>
                  <a:srgbClr val="0000FF"/>
                </a:solidFill>
              </a:rPr>
              <a:t>?" (</a:t>
            </a:r>
            <a:r>
              <a:rPr lang="ru-RU" i="1" dirty="0">
                <a:solidFill>
                  <a:srgbClr val="0000FF"/>
                </a:solidFill>
              </a:rPr>
              <a:t>1924</a:t>
            </a:r>
            <a:r>
              <a:rPr lang="ru-RU" i="1" dirty="0" smtClean="0">
                <a:solidFill>
                  <a:srgbClr val="0000FF"/>
                </a:solidFill>
              </a:rPr>
              <a:t>)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2083" y="2852936"/>
            <a:ext cx="5526636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/>
              <a:t>     Летал </a:t>
            </a:r>
            <a:r>
              <a:rPr lang="ru-RU" sz="1700" dirty="0"/>
              <a:t>Жаворонок высоко над землей, </a:t>
            </a:r>
            <a:r>
              <a:rPr lang="ru-RU" sz="1700" dirty="0" smtClean="0"/>
              <a:t>под самыми </a:t>
            </a:r>
            <a:r>
              <a:rPr lang="ru-RU" sz="1700" dirty="0"/>
              <a:t>облаками. Поглядит вниз </a:t>
            </a:r>
            <a:r>
              <a:rPr lang="ru-RU" sz="1700" dirty="0" smtClean="0"/>
              <a:t>- сверху </a:t>
            </a:r>
            <a:r>
              <a:rPr lang="ru-RU" sz="1700" dirty="0"/>
              <a:t>ему далеко видно - и поет</a:t>
            </a:r>
            <a:r>
              <a:rPr lang="ru-RU" sz="1700" dirty="0" smtClean="0"/>
              <a:t>:</a:t>
            </a:r>
            <a:endParaRPr lang="ru-RU" sz="1700" dirty="0"/>
          </a:p>
          <a:p>
            <a:r>
              <a:rPr lang="ru-RU" sz="1700" dirty="0"/>
              <a:t>                Я ношусь под облаками,</a:t>
            </a:r>
          </a:p>
          <a:p>
            <a:r>
              <a:rPr lang="ru-RU" sz="1700" dirty="0"/>
              <a:t>                Над полями и лугами,</a:t>
            </a:r>
          </a:p>
          <a:p>
            <a:r>
              <a:rPr lang="ru-RU" sz="1700" dirty="0"/>
              <a:t>                Вижу всех, кто надо мной,</a:t>
            </a:r>
          </a:p>
          <a:p>
            <a:r>
              <a:rPr lang="ru-RU" sz="1700" dirty="0"/>
              <a:t>                Всех под солнцем и луной</a:t>
            </a:r>
            <a:r>
              <a:rPr lang="ru-RU" sz="1700" dirty="0" smtClean="0"/>
              <a:t>.</a:t>
            </a:r>
            <a:endParaRPr lang="ru-RU" sz="1700" dirty="0"/>
          </a:p>
          <a:p>
            <a:r>
              <a:rPr lang="ru-RU" sz="1700" dirty="0"/>
              <a:t>     Устал петь, спустился и сел на кочку </a:t>
            </a:r>
            <a:r>
              <a:rPr lang="ru-RU" sz="1700" dirty="0" smtClean="0"/>
              <a:t>отдыхать. Вылезла </a:t>
            </a:r>
            <a:r>
              <a:rPr lang="ru-RU" sz="1700" dirty="0"/>
              <a:t>из-под дерева Медянка и говорит ему:</a:t>
            </a:r>
          </a:p>
          <a:p>
            <a:r>
              <a:rPr lang="ru-RU" sz="1700" dirty="0"/>
              <a:t>     - Сверху ты все видишь, - это правда. А вот снизу никого не </a:t>
            </a:r>
            <a:r>
              <a:rPr lang="ru-RU" sz="1700" dirty="0" smtClean="0"/>
              <a:t>узнаешь…</a:t>
            </a:r>
            <a:endParaRPr lang="ru-RU" sz="1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2582" y="1700808"/>
            <a:ext cx="38084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>
                <a:solidFill>
                  <a:srgbClr val="002060"/>
                </a:solidFill>
              </a:rPr>
              <a:t>Увлекательная сказка о Журавле и </a:t>
            </a:r>
            <a:r>
              <a:rPr lang="ru-RU" sz="1400" b="1" i="1" dirty="0" smtClean="0">
                <a:solidFill>
                  <a:srgbClr val="002060"/>
                </a:solidFill>
              </a:rPr>
              <a:t>Медянке.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325" y="642918"/>
            <a:ext cx="154565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39" y="571480"/>
            <a:ext cx="161449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9731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500042"/>
            <a:ext cx="632018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491880" y="2229872"/>
            <a:ext cx="25202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</a:rPr>
              <a:t>Муха, Муха - Цокотуха,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 Позолоченное брюхо</a:t>
            </a:r>
            <a:r>
              <a:rPr lang="ru-RU" sz="1600" dirty="0" smtClean="0">
                <a:solidFill>
                  <a:srgbClr val="002060"/>
                </a:solidFill>
              </a:rPr>
              <a:t>!</a:t>
            </a:r>
            <a:endParaRPr lang="ru-RU" sz="1600" dirty="0">
              <a:solidFill>
                <a:srgbClr val="002060"/>
              </a:solidFill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 Муха по полю пошла,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 Муха денежку нашла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endParaRPr lang="ru-RU" sz="1600" dirty="0">
              <a:solidFill>
                <a:srgbClr val="002060"/>
              </a:solidFill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 Пошла Муха на базар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 И купила самовар</a:t>
            </a:r>
            <a:r>
              <a:rPr lang="ru-RU" sz="1600" dirty="0" smtClean="0">
                <a:solidFill>
                  <a:srgbClr val="002060"/>
                </a:solidFill>
              </a:rPr>
              <a:t>:</a:t>
            </a:r>
            <a:endParaRPr lang="ru-RU" sz="1600" dirty="0">
              <a:solidFill>
                <a:srgbClr val="002060"/>
              </a:solidFill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 "Приходите, тараканы,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 Я вас чаем угощу</a:t>
            </a:r>
            <a:r>
              <a:rPr lang="ru-RU" sz="1600" dirty="0" smtClean="0">
                <a:solidFill>
                  <a:srgbClr val="002060"/>
                </a:solidFill>
              </a:rPr>
              <a:t>!"</a:t>
            </a:r>
            <a:endParaRPr lang="ru-RU" sz="1600" dirty="0">
              <a:solidFill>
                <a:srgbClr val="002060"/>
              </a:solidFill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 Тараканы прибегали,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 Все стаканы выпивали</a:t>
            </a:r>
            <a:r>
              <a:rPr lang="ru-RU" sz="1600" dirty="0" smtClean="0">
                <a:solidFill>
                  <a:srgbClr val="002060"/>
                </a:solidFill>
              </a:rPr>
              <a:t>,</a:t>
            </a:r>
            <a:endParaRPr lang="ru-RU" sz="1600" dirty="0">
              <a:solidFill>
                <a:srgbClr val="002060"/>
              </a:solidFill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 А букашки -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 По три чашки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 С молоком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 И крендельком: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 Нынче Муха-Цокотуха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 Именинница</a:t>
            </a:r>
            <a:r>
              <a:rPr lang="ru-RU" sz="1600" dirty="0" smtClean="0">
                <a:solidFill>
                  <a:srgbClr val="002060"/>
                </a:solidFill>
              </a:rPr>
              <a:t>!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428948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</a:rPr>
              <a:t>Корней Иванович Чуковский </a:t>
            </a:r>
            <a:endParaRPr lang="ru-RU" b="1" i="1" dirty="0" smtClean="0">
              <a:solidFill>
                <a:srgbClr val="0000FF"/>
              </a:solidFill>
            </a:endParaRP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"Мухина свадьба" </a:t>
            </a:r>
            <a:r>
              <a:rPr lang="ru-RU" i="1" dirty="0">
                <a:solidFill>
                  <a:srgbClr val="0000FF"/>
                </a:solidFill>
              </a:rPr>
              <a:t>(1924) </a:t>
            </a:r>
            <a:endParaRPr lang="ru-RU" i="1" dirty="0" smtClean="0">
              <a:solidFill>
                <a:srgbClr val="0000FF"/>
              </a:solidFill>
            </a:endParaRP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(</a:t>
            </a:r>
            <a:r>
              <a:rPr lang="ru-RU" i="1" dirty="0">
                <a:solidFill>
                  <a:srgbClr val="0000FF"/>
                </a:solidFill>
              </a:rPr>
              <a:t>под названием </a:t>
            </a:r>
            <a:r>
              <a:rPr lang="ru-RU" i="1" dirty="0" smtClean="0">
                <a:solidFill>
                  <a:srgbClr val="0000FF"/>
                </a:solidFill>
              </a:rPr>
              <a:t>"Муха Цокотуха" </a:t>
            </a:r>
            <a:r>
              <a:rPr lang="ru-RU" i="1" dirty="0">
                <a:solidFill>
                  <a:srgbClr val="0000FF"/>
                </a:solidFill>
              </a:rPr>
              <a:t>с 1927 г.)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9350" y="1352278"/>
            <a:ext cx="3590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i="1" dirty="0" smtClean="0">
                <a:solidFill>
                  <a:srgbClr val="002060"/>
                </a:solidFill>
              </a:rPr>
              <a:t>     </a:t>
            </a:r>
            <a:r>
              <a:rPr lang="ru-RU" sz="1400" b="1" i="1" dirty="0" smtClean="0">
                <a:solidFill>
                  <a:srgbClr val="002060"/>
                </a:solidFill>
              </a:rPr>
              <a:t>Муха-Цокотуха </a:t>
            </a:r>
            <a:r>
              <a:rPr lang="ru-RU" sz="1400" b="1" i="1" dirty="0">
                <a:solidFill>
                  <a:srgbClr val="002060"/>
                </a:solidFill>
              </a:rPr>
              <a:t>Чуковского, или как её ещё иначе называют Мухина свадьба, рассказывает о бедной мухе, которую схватил страшный </a:t>
            </a:r>
            <a:r>
              <a:rPr lang="ru-RU" sz="1400" b="1" i="1" dirty="0" smtClean="0">
                <a:solidFill>
                  <a:srgbClr val="002060"/>
                </a:solidFill>
              </a:rPr>
              <a:t>паук…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500306"/>
            <a:ext cx="2071702" cy="176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8747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0963" y="1857364"/>
            <a:ext cx="614868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635896" y="692696"/>
            <a:ext cx="3604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</a:rPr>
              <a:t>Корней Иванович Чуковский 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"Крокодил" </a:t>
            </a:r>
            <a:r>
              <a:rPr lang="ru-RU" i="1" dirty="0">
                <a:solidFill>
                  <a:srgbClr val="0000FF"/>
                </a:solidFill>
              </a:rPr>
              <a:t>(1919)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33510" y="2289211"/>
            <a:ext cx="39621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Жил да был</a:t>
            </a:r>
          </a:p>
          <a:p>
            <a:r>
              <a:rPr lang="ru-RU" dirty="0">
                <a:solidFill>
                  <a:srgbClr val="002060"/>
                </a:solidFill>
              </a:rPr>
              <a:t> Крокодил.</a:t>
            </a:r>
          </a:p>
          <a:p>
            <a:r>
              <a:rPr lang="ru-RU" dirty="0">
                <a:solidFill>
                  <a:srgbClr val="002060"/>
                </a:solidFill>
              </a:rPr>
              <a:t> Он по улицам ходил,</a:t>
            </a:r>
          </a:p>
          <a:p>
            <a:r>
              <a:rPr lang="ru-RU" dirty="0">
                <a:solidFill>
                  <a:srgbClr val="002060"/>
                </a:solidFill>
              </a:rPr>
              <a:t> Папиросы курил.</a:t>
            </a:r>
          </a:p>
          <a:p>
            <a:r>
              <a:rPr lang="ru-RU" dirty="0">
                <a:solidFill>
                  <a:srgbClr val="002060"/>
                </a:solidFill>
              </a:rPr>
              <a:t> По-турецки говорил,-</a:t>
            </a:r>
          </a:p>
          <a:p>
            <a:r>
              <a:rPr lang="ru-RU" dirty="0">
                <a:solidFill>
                  <a:srgbClr val="002060"/>
                </a:solidFill>
              </a:rPr>
              <a:t> Крокодил, Крокодил Крокодилович</a:t>
            </a:r>
            <a:r>
              <a:rPr lang="ru-RU" dirty="0" smtClean="0">
                <a:solidFill>
                  <a:srgbClr val="002060"/>
                </a:solidFill>
              </a:rPr>
              <a:t>!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 А за ним-то народ</a:t>
            </a:r>
          </a:p>
          <a:p>
            <a:r>
              <a:rPr lang="ru-RU" dirty="0">
                <a:solidFill>
                  <a:srgbClr val="002060"/>
                </a:solidFill>
              </a:rPr>
              <a:t> И поёт и орёт:</a:t>
            </a:r>
          </a:p>
          <a:p>
            <a:r>
              <a:rPr lang="ru-RU" dirty="0">
                <a:solidFill>
                  <a:srgbClr val="002060"/>
                </a:solidFill>
              </a:rPr>
              <a:t> - Вот урод так урод!</a:t>
            </a:r>
          </a:p>
          <a:p>
            <a:r>
              <a:rPr lang="ru-RU" dirty="0">
                <a:solidFill>
                  <a:srgbClr val="002060"/>
                </a:solidFill>
              </a:rPr>
              <a:t> Что за нос, что за рот!</a:t>
            </a:r>
          </a:p>
          <a:p>
            <a:r>
              <a:rPr lang="ru-RU" dirty="0">
                <a:solidFill>
                  <a:srgbClr val="002060"/>
                </a:solidFill>
              </a:rPr>
              <a:t> И откуда такое чудовище?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642918"/>
            <a:ext cx="1357322" cy="198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2658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836712"/>
            <a:ext cx="61206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</a:rPr>
              <a:t>180 </a:t>
            </a:r>
            <a:r>
              <a:rPr lang="ru-RU" sz="1600" b="1" dirty="0">
                <a:solidFill>
                  <a:srgbClr val="0000FF"/>
                </a:solidFill>
              </a:rPr>
              <a:t>лет </a:t>
            </a:r>
            <a:r>
              <a:rPr lang="ru-RU" sz="1600" dirty="0" smtClean="0">
                <a:solidFill>
                  <a:srgbClr val="0000FF"/>
                </a:solidFill>
              </a:rPr>
              <a:t>— А. С</a:t>
            </a:r>
            <a:r>
              <a:rPr lang="ru-RU" sz="1600" dirty="0">
                <a:solidFill>
                  <a:srgbClr val="0000FF"/>
                </a:solidFill>
              </a:rPr>
              <a:t>. </a:t>
            </a:r>
            <a:r>
              <a:rPr lang="ru-RU" sz="1600" dirty="0" smtClean="0">
                <a:solidFill>
                  <a:srgbClr val="0000FF"/>
                </a:solidFill>
              </a:rPr>
              <a:t>Пушкин "Сказка </a:t>
            </a:r>
            <a:r>
              <a:rPr lang="ru-RU" sz="1600" dirty="0">
                <a:solidFill>
                  <a:srgbClr val="0000FF"/>
                </a:solidFill>
              </a:rPr>
              <a:t>о золотом </a:t>
            </a:r>
            <a:r>
              <a:rPr lang="ru-RU" sz="1600" dirty="0" smtClean="0">
                <a:solidFill>
                  <a:srgbClr val="0000FF"/>
                </a:solidFill>
              </a:rPr>
              <a:t>петушке« и </a:t>
            </a:r>
          </a:p>
          <a:p>
            <a:r>
              <a:rPr lang="ru-RU" sz="1600" dirty="0">
                <a:solidFill>
                  <a:srgbClr val="0000FF"/>
                </a:solidFill>
              </a:rPr>
              <a:t>                   </a:t>
            </a:r>
            <a:r>
              <a:rPr lang="ru-RU" sz="1600" dirty="0" smtClean="0">
                <a:solidFill>
                  <a:srgbClr val="0000FF"/>
                </a:solidFill>
              </a:rPr>
              <a:t>произведения "Пиковая дама"</a:t>
            </a:r>
            <a:endParaRPr lang="ru-RU" sz="1600" dirty="0">
              <a:solidFill>
                <a:srgbClr val="0000FF"/>
              </a:solidFill>
            </a:endParaRPr>
          </a:p>
          <a:p>
            <a:r>
              <a:rPr lang="ru-RU" sz="1600" b="1" dirty="0" smtClean="0">
                <a:solidFill>
                  <a:srgbClr val="0000FF"/>
                </a:solidFill>
              </a:rPr>
              <a:t>180 </a:t>
            </a:r>
            <a:r>
              <a:rPr lang="ru-RU" sz="1600" b="1" dirty="0">
                <a:solidFill>
                  <a:srgbClr val="0000FF"/>
                </a:solidFill>
              </a:rPr>
              <a:t>лет </a:t>
            </a:r>
            <a:r>
              <a:rPr lang="ru-RU" sz="1600" dirty="0">
                <a:solidFill>
                  <a:srgbClr val="0000FF"/>
                </a:solidFill>
              </a:rPr>
              <a:t>—</a:t>
            </a:r>
            <a:r>
              <a:rPr lang="ru-RU" sz="1600" dirty="0" smtClean="0">
                <a:solidFill>
                  <a:srgbClr val="0000FF"/>
                </a:solidFill>
              </a:rPr>
              <a:t> </a:t>
            </a:r>
            <a:r>
              <a:rPr lang="ru-RU" sz="1600" dirty="0">
                <a:solidFill>
                  <a:srgbClr val="0000FF"/>
                </a:solidFill>
              </a:rPr>
              <a:t>П</a:t>
            </a:r>
            <a:r>
              <a:rPr lang="ru-RU" sz="1600" dirty="0" smtClean="0">
                <a:solidFill>
                  <a:srgbClr val="0000FF"/>
                </a:solidFill>
              </a:rPr>
              <a:t>. П</a:t>
            </a:r>
            <a:r>
              <a:rPr lang="ru-RU" sz="1600" dirty="0">
                <a:solidFill>
                  <a:srgbClr val="0000FF"/>
                </a:solidFill>
              </a:rPr>
              <a:t>. </a:t>
            </a:r>
            <a:r>
              <a:rPr lang="ru-RU" sz="1600" dirty="0" smtClean="0">
                <a:solidFill>
                  <a:srgbClr val="0000FF"/>
                </a:solidFill>
              </a:rPr>
              <a:t>Ершов "Конек-горбунок"</a:t>
            </a:r>
          </a:p>
          <a:p>
            <a:r>
              <a:rPr lang="ru-RU" sz="1600" b="1" dirty="0">
                <a:solidFill>
                  <a:srgbClr val="0000FF"/>
                </a:solidFill>
              </a:rPr>
              <a:t>180 лет </a:t>
            </a:r>
            <a:r>
              <a:rPr lang="ru-RU" sz="1600" dirty="0" smtClean="0">
                <a:solidFill>
                  <a:srgbClr val="0000FF"/>
                </a:solidFill>
              </a:rPr>
              <a:t>— В. Ф</a:t>
            </a:r>
            <a:r>
              <a:rPr lang="ru-RU" sz="1600" dirty="0">
                <a:solidFill>
                  <a:srgbClr val="0000FF"/>
                </a:solidFill>
              </a:rPr>
              <a:t>. </a:t>
            </a:r>
            <a:r>
              <a:rPr lang="ru-RU" sz="1600" dirty="0" smtClean="0">
                <a:solidFill>
                  <a:srgbClr val="0000FF"/>
                </a:solidFill>
              </a:rPr>
              <a:t>Одоевский "Городок </a:t>
            </a:r>
            <a:r>
              <a:rPr lang="ru-RU" sz="1600" dirty="0">
                <a:solidFill>
                  <a:srgbClr val="0000FF"/>
                </a:solidFill>
              </a:rPr>
              <a:t>в </a:t>
            </a:r>
            <a:r>
              <a:rPr lang="ru-RU" sz="1600" dirty="0" smtClean="0">
                <a:solidFill>
                  <a:srgbClr val="0000FF"/>
                </a:solidFill>
              </a:rPr>
              <a:t>табакерке" </a:t>
            </a:r>
          </a:p>
          <a:p>
            <a:r>
              <a:rPr lang="ru-RU" sz="1600" b="1" dirty="0" smtClean="0">
                <a:solidFill>
                  <a:srgbClr val="0000FF"/>
                </a:solidFill>
              </a:rPr>
              <a:t>185 </a:t>
            </a:r>
            <a:r>
              <a:rPr lang="ru-RU" sz="1600" b="1" dirty="0">
                <a:solidFill>
                  <a:srgbClr val="0000FF"/>
                </a:solidFill>
              </a:rPr>
              <a:t>лет </a:t>
            </a:r>
            <a:r>
              <a:rPr lang="ru-RU" sz="1600" dirty="0" smtClean="0">
                <a:solidFill>
                  <a:srgbClr val="0000FF"/>
                </a:solidFill>
              </a:rPr>
              <a:t>— Н. М</a:t>
            </a:r>
            <a:r>
              <a:rPr lang="ru-RU" sz="1600" dirty="0">
                <a:solidFill>
                  <a:srgbClr val="0000FF"/>
                </a:solidFill>
              </a:rPr>
              <a:t>. </a:t>
            </a:r>
            <a:r>
              <a:rPr lang="ru-RU" sz="1600" dirty="0" smtClean="0">
                <a:solidFill>
                  <a:srgbClr val="0000FF"/>
                </a:solidFill>
              </a:rPr>
              <a:t>Карамзин "История </a:t>
            </a:r>
            <a:r>
              <a:rPr lang="ru-RU" sz="1600" dirty="0">
                <a:solidFill>
                  <a:srgbClr val="0000FF"/>
                </a:solidFill>
              </a:rPr>
              <a:t>государства </a:t>
            </a:r>
            <a:endParaRPr lang="ru-RU" sz="1600" dirty="0" smtClean="0">
              <a:solidFill>
                <a:srgbClr val="0000FF"/>
              </a:solidFill>
            </a:endParaRPr>
          </a:p>
          <a:p>
            <a:r>
              <a:rPr lang="ru-RU" sz="1600" dirty="0">
                <a:solidFill>
                  <a:srgbClr val="0000FF"/>
                </a:solidFill>
              </a:rPr>
              <a:t>                   </a:t>
            </a:r>
            <a:r>
              <a:rPr lang="ru-RU" sz="1600" dirty="0" smtClean="0">
                <a:solidFill>
                  <a:srgbClr val="0000FF"/>
                </a:solidFill>
              </a:rPr>
              <a:t>Российского"                </a:t>
            </a:r>
            <a:endParaRPr lang="ru-RU" sz="1600" dirty="0">
              <a:solidFill>
                <a:srgbClr val="0000FF"/>
              </a:solidFill>
            </a:endParaRPr>
          </a:p>
          <a:p>
            <a:pPr marL="987425" indent="-987425"/>
            <a:r>
              <a:rPr lang="ru-RU" sz="1600" b="1" dirty="0" smtClean="0">
                <a:solidFill>
                  <a:srgbClr val="0000FF"/>
                </a:solidFill>
              </a:rPr>
              <a:t>185 </a:t>
            </a:r>
            <a:r>
              <a:rPr lang="ru-RU" sz="1600" b="1" dirty="0">
                <a:solidFill>
                  <a:srgbClr val="0000FF"/>
                </a:solidFill>
              </a:rPr>
              <a:t>лет </a:t>
            </a:r>
            <a:r>
              <a:rPr lang="ru-RU" sz="1600" dirty="0" smtClean="0">
                <a:solidFill>
                  <a:srgbClr val="0000FF"/>
                </a:solidFill>
              </a:rPr>
              <a:t>— А. Погорельский "Чёрная </a:t>
            </a:r>
            <a:r>
              <a:rPr lang="ru-RU" sz="1600" dirty="0">
                <a:solidFill>
                  <a:srgbClr val="0000FF"/>
                </a:solidFill>
              </a:rPr>
              <a:t>курица, </a:t>
            </a:r>
            <a:r>
              <a:rPr lang="ru-RU" sz="1600" dirty="0" smtClean="0">
                <a:solidFill>
                  <a:srgbClr val="0000FF"/>
                </a:solidFill>
              </a:rPr>
              <a:t>или Подземные    жители"</a:t>
            </a:r>
          </a:p>
          <a:p>
            <a:r>
              <a:rPr lang="ru-RU" sz="1600" b="1" dirty="0">
                <a:solidFill>
                  <a:srgbClr val="0000FF"/>
                </a:solidFill>
              </a:rPr>
              <a:t>185 лет </a:t>
            </a:r>
            <a:r>
              <a:rPr lang="ru-RU" sz="1600" dirty="0">
                <a:solidFill>
                  <a:srgbClr val="0000FF"/>
                </a:solidFill>
              </a:rPr>
              <a:t>— М</a:t>
            </a:r>
            <a:r>
              <a:rPr lang="ru-RU" sz="1600" dirty="0" smtClean="0">
                <a:solidFill>
                  <a:srgbClr val="0000FF"/>
                </a:solidFill>
              </a:rPr>
              <a:t>. Ю</a:t>
            </a:r>
            <a:r>
              <a:rPr lang="ru-RU" sz="1600" dirty="0">
                <a:solidFill>
                  <a:srgbClr val="0000FF"/>
                </a:solidFill>
              </a:rPr>
              <a:t>. Лермонтов начал работу над </a:t>
            </a:r>
            <a:r>
              <a:rPr lang="ru-RU" sz="1600" dirty="0" smtClean="0">
                <a:solidFill>
                  <a:srgbClr val="0000FF"/>
                </a:solidFill>
              </a:rPr>
              <a:t>поэмой</a:t>
            </a:r>
          </a:p>
          <a:p>
            <a:r>
              <a:rPr lang="ru-RU" sz="1600" dirty="0">
                <a:solidFill>
                  <a:srgbClr val="0000FF"/>
                </a:solidFill>
              </a:rPr>
              <a:t>                 </a:t>
            </a:r>
            <a:r>
              <a:rPr lang="ru-RU" sz="1600" dirty="0" smtClean="0">
                <a:solidFill>
                  <a:srgbClr val="0000FF"/>
                </a:solidFill>
              </a:rPr>
              <a:t>"Демон", </a:t>
            </a:r>
            <a:r>
              <a:rPr lang="ru-RU" sz="1600" dirty="0">
                <a:solidFill>
                  <a:srgbClr val="0000FF"/>
                </a:solidFill>
              </a:rPr>
              <a:t>которую совершенствовал </a:t>
            </a:r>
            <a:r>
              <a:rPr lang="ru-RU" sz="1600" dirty="0" smtClean="0">
                <a:solidFill>
                  <a:srgbClr val="0000FF"/>
                </a:solidFill>
              </a:rPr>
              <a:t>до конца </a:t>
            </a:r>
            <a:r>
              <a:rPr lang="ru-RU" sz="1600" dirty="0">
                <a:solidFill>
                  <a:srgbClr val="0000FF"/>
                </a:solidFill>
              </a:rPr>
              <a:t>жизни</a:t>
            </a:r>
          </a:p>
          <a:p>
            <a:r>
              <a:rPr lang="ru-RU" sz="1600" b="1" dirty="0">
                <a:solidFill>
                  <a:srgbClr val="0000FF"/>
                </a:solidFill>
              </a:rPr>
              <a:t>190 лет </a:t>
            </a:r>
            <a:r>
              <a:rPr lang="ru-RU" sz="1600" dirty="0">
                <a:solidFill>
                  <a:srgbClr val="0000FF"/>
                </a:solidFill>
              </a:rPr>
              <a:t>— А</a:t>
            </a:r>
            <a:r>
              <a:rPr lang="ru-RU" sz="1600" dirty="0" smtClean="0">
                <a:solidFill>
                  <a:srgbClr val="0000FF"/>
                </a:solidFill>
              </a:rPr>
              <a:t>. С</a:t>
            </a:r>
            <a:r>
              <a:rPr lang="ru-RU" sz="1600" dirty="0">
                <a:solidFill>
                  <a:srgbClr val="0000FF"/>
                </a:solidFill>
              </a:rPr>
              <a:t>. Грибоедов </a:t>
            </a:r>
            <a:r>
              <a:rPr lang="ru-RU" sz="1600" dirty="0" smtClean="0">
                <a:solidFill>
                  <a:srgbClr val="0000FF"/>
                </a:solidFill>
              </a:rPr>
              <a:t>"Горе </a:t>
            </a:r>
            <a:r>
              <a:rPr lang="ru-RU" sz="1600" dirty="0">
                <a:solidFill>
                  <a:srgbClr val="0000FF"/>
                </a:solidFill>
              </a:rPr>
              <a:t>от </a:t>
            </a:r>
            <a:r>
              <a:rPr lang="ru-RU" sz="1600" dirty="0" smtClean="0">
                <a:solidFill>
                  <a:srgbClr val="0000FF"/>
                </a:solidFill>
              </a:rPr>
              <a:t>ума"</a:t>
            </a:r>
          </a:p>
          <a:p>
            <a:r>
              <a:rPr lang="ru-RU" sz="1600" b="1" dirty="0">
                <a:solidFill>
                  <a:srgbClr val="0000FF"/>
                </a:solidFill>
              </a:rPr>
              <a:t>190 лет </a:t>
            </a:r>
            <a:r>
              <a:rPr lang="ru-RU" sz="1600" dirty="0">
                <a:solidFill>
                  <a:srgbClr val="0000FF"/>
                </a:solidFill>
              </a:rPr>
              <a:t>— А</a:t>
            </a:r>
            <a:r>
              <a:rPr lang="ru-RU" sz="1600" dirty="0" smtClean="0">
                <a:solidFill>
                  <a:srgbClr val="0000FF"/>
                </a:solidFill>
              </a:rPr>
              <a:t>. С</a:t>
            </a:r>
            <a:r>
              <a:rPr lang="ru-RU" sz="1600" dirty="0">
                <a:solidFill>
                  <a:srgbClr val="0000FF"/>
                </a:solidFill>
              </a:rPr>
              <a:t>. Пушкин создал поэмы </a:t>
            </a:r>
            <a:r>
              <a:rPr lang="ru-RU" sz="1600" dirty="0" smtClean="0">
                <a:solidFill>
                  <a:srgbClr val="0000FF"/>
                </a:solidFill>
              </a:rPr>
              <a:t>"Цыгане" </a:t>
            </a:r>
            <a:r>
              <a:rPr lang="ru-RU" sz="1600" dirty="0">
                <a:solidFill>
                  <a:srgbClr val="0000FF"/>
                </a:solidFill>
              </a:rPr>
              <a:t>и "</a:t>
            </a:r>
            <a:r>
              <a:rPr lang="ru-RU" sz="1600" dirty="0" smtClean="0">
                <a:solidFill>
                  <a:srgbClr val="0000FF"/>
                </a:solidFill>
              </a:rPr>
              <a:t>Граф Нулин</a:t>
            </a:r>
            <a:r>
              <a:rPr lang="ru-RU" sz="1600" dirty="0">
                <a:solidFill>
                  <a:srgbClr val="0000FF"/>
                </a:solidFill>
              </a:rPr>
              <a:t>"</a:t>
            </a:r>
          </a:p>
          <a:p>
            <a:r>
              <a:rPr lang="ru-RU" sz="1600" b="1" dirty="0" smtClean="0">
                <a:solidFill>
                  <a:srgbClr val="0000FF"/>
                </a:solidFill>
              </a:rPr>
              <a:t>200 </a:t>
            </a:r>
            <a:r>
              <a:rPr lang="ru-RU" sz="1600" b="1" dirty="0">
                <a:solidFill>
                  <a:srgbClr val="0000FF"/>
                </a:solidFill>
              </a:rPr>
              <a:t>лет </a:t>
            </a:r>
            <a:r>
              <a:rPr lang="ru-RU" sz="1600" dirty="0">
                <a:solidFill>
                  <a:srgbClr val="0000FF"/>
                </a:solidFill>
              </a:rPr>
              <a:t>— А</a:t>
            </a:r>
            <a:r>
              <a:rPr lang="ru-RU" sz="1600" dirty="0" smtClean="0">
                <a:solidFill>
                  <a:srgbClr val="0000FF"/>
                </a:solidFill>
              </a:rPr>
              <a:t>. С. Пушкин "Воспоминания </a:t>
            </a:r>
            <a:r>
              <a:rPr lang="ru-RU" sz="1600" dirty="0">
                <a:solidFill>
                  <a:srgbClr val="0000FF"/>
                </a:solidFill>
              </a:rPr>
              <a:t>в Царском </a:t>
            </a:r>
            <a:r>
              <a:rPr lang="ru-RU" sz="1600" dirty="0" smtClean="0">
                <a:solidFill>
                  <a:srgbClr val="0000FF"/>
                </a:solidFill>
              </a:rPr>
              <a:t>Селе"</a:t>
            </a:r>
            <a:endParaRPr lang="ru-RU" sz="1600" dirty="0">
              <a:solidFill>
                <a:srgbClr val="0000FF"/>
              </a:solidFill>
            </a:endParaRPr>
          </a:p>
          <a:p>
            <a:r>
              <a:rPr lang="ru-RU" sz="1600" b="1" dirty="0">
                <a:solidFill>
                  <a:srgbClr val="0000FF"/>
                </a:solidFill>
              </a:rPr>
              <a:t>205 лет </a:t>
            </a:r>
            <a:r>
              <a:rPr lang="ru-RU" sz="1600" dirty="0">
                <a:solidFill>
                  <a:srgbClr val="0000FF"/>
                </a:solidFill>
              </a:rPr>
              <a:t>— И</a:t>
            </a:r>
            <a:r>
              <a:rPr lang="ru-RU" sz="1600" dirty="0" smtClean="0">
                <a:solidFill>
                  <a:srgbClr val="0000FF"/>
                </a:solidFill>
              </a:rPr>
              <a:t>. А</a:t>
            </a:r>
            <a:r>
              <a:rPr lang="ru-RU" sz="1600" dirty="0">
                <a:solidFill>
                  <a:srgbClr val="0000FF"/>
                </a:solidFill>
              </a:rPr>
              <a:t>. Крылов </a:t>
            </a:r>
            <a:r>
              <a:rPr lang="ru-RU" sz="1600" dirty="0" smtClean="0">
                <a:solidFill>
                  <a:srgbClr val="0000FF"/>
                </a:solidFill>
              </a:rPr>
              <a:t>"Басни"</a:t>
            </a:r>
            <a:endParaRPr lang="ru-RU" sz="1600" dirty="0">
              <a:solidFill>
                <a:srgbClr val="0000FF"/>
              </a:solidFill>
            </a:endParaRPr>
          </a:p>
          <a:p>
            <a:r>
              <a:rPr lang="ru-RU" sz="1600" b="1" dirty="0">
                <a:solidFill>
                  <a:srgbClr val="0000FF"/>
                </a:solidFill>
              </a:rPr>
              <a:t>440 лет </a:t>
            </a:r>
            <a:r>
              <a:rPr lang="ru-RU" sz="1600" dirty="0">
                <a:solidFill>
                  <a:srgbClr val="0000FF"/>
                </a:solidFill>
              </a:rPr>
              <a:t>— И</a:t>
            </a:r>
            <a:r>
              <a:rPr lang="ru-RU" sz="1600" dirty="0" smtClean="0">
                <a:solidFill>
                  <a:srgbClr val="0000FF"/>
                </a:solidFill>
              </a:rPr>
              <a:t>. Фёдоров  </a:t>
            </a:r>
            <a:r>
              <a:rPr lang="ru-RU" sz="1600" dirty="0">
                <a:solidFill>
                  <a:srgbClr val="0000FF"/>
                </a:solidFill>
              </a:rPr>
              <a:t>"</a:t>
            </a:r>
            <a:r>
              <a:rPr lang="ru-RU" sz="1600" dirty="0" smtClean="0">
                <a:solidFill>
                  <a:srgbClr val="0000FF"/>
                </a:solidFill>
              </a:rPr>
              <a:t>Азбука"</a:t>
            </a:r>
            <a:endParaRPr lang="ru-RU" sz="1600" dirty="0">
              <a:solidFill>
                <a:srgbClr val="0000FF"/>
              </a:solidFill>
            </a:endParaRPr>
          </a:p>
          <a:p>
            <a:r>
              <a:rPr lang="ru-RU" sz="1600" b="1" dirty="0">
                <a:solidFill>
                  <a:srgbClr val="0000FF"/>
                </a:solidFill>
              </a:rPr>
              <a:t>450 лет </a:t>
            </a:r>
            <a:r>
              <a:rPr lang="ru-RU" sz="1600" dirty="0">
                <a:solidFill>
                  <a:srgbClr val="0000FF"/>
                </a:solidFill>
              </a:rPr>
              <a:t>— И. Фёдоров и </a:t>
            </a:r>
            <a:r>
              <a:rPr lang="ru-RU" sz="1600" dirty="0" smtClean="0">
                <a:solidFill>
                  <a:srgbClr val="0000FF"/>
                </a:solidFill>
              </a:rPr>
              <a:t>П</a:t>
            </a:r>
            <a:r>
              <a:rPr lang="ru-RU" sz="1600" dirty="0">
                <a:solidFill>
                  <a:srgbClr val="0000FF"/>
                </a:solidFill>
              </a:rPr>
              <a:t>. </a:t>
            </a:r>
            <a:r>
              <a:rPr lang="ru-RU" sz="1600" dirty="0" err="1" smtClean="0">
                <a:solidFill>
                  <a:srgbClr val="0000FF"/>
                </a:solidFill>
              </a:rPr>
              <a:t>Мстиславцев</a:t>
            </a:r>
            <a:r>
              <a:rPr lang="ru-RU" sz="1600" dirty="0" smtClean="0">
                <a:solidFill>
                  <a:srgbClr val="0000FF"/>
                </a:solidFill>
              </a:rPr>
              <a:t> "Апостол"</a:t>
            </a:r>
            <a:endParaRPr lang="ru-RU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21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21498" y="476672"/>
            <a:ext cx="1877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</a:rPr>
              <a:t>Анна Ахматова </a:t>
            </a:r>
          </a:p>
          <a:p>
            <a:r>
              <a:rPr lang="ru-RU" i="1" dirty="0" smtClean="0">
                <a:solidFill>
                  <a:srgbClr val="0000FF"/>
                </a:solidFill>
              </a:rPr>
              <a:t>"Четки"» </a:t>
            </a:r>
            <a:r>
              <a:rPr lang="ru-RU" i="1" dirty="0">
                <a:solidFill>
                  <a:srgbClr val="0000FF"/>
                </a:solidFill>
              </a:rPr>
              <a:t>(1914).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45064" y="1123271"/>
            <a:ext cx="434402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</a:t>
            </a:r>
            <a:r>
              <a:rPr lang="ru-RU" sz="1100" b="1" i="1" dirty="0" smtClean="0">
                <a:solidFill>
                  <a:srgbClr val="002060"/>
                </a:solidFill>
              </a:rPr>
              <a:t>Само </a:t>
            </a:r>
            <a:r>
              <a:rPr lang="ru-RU" sz="1100" b="1" i="1" dirty="0">
                <a:solidFill>
                  <a:srgbClr val="002060"/>
                </a:solidFill>
              </a:rPr>
              <a:t>название "Четки" указывает на "перебор" душевных состояний, приобретающих завершенность и напряжение молитвы. Во многих стихотворениях – обобщение личных переживаний. Чувство воплощалось в явлениях внешнего мира; подробности, детали становились свидетельствами душевных </a:t>
            </a:r>
            <a:r>
              <a:rPr lang="ru-RU" sz="1100" b="1" i="1" dirty="0" smtClean="0">
                <a:solidFill>
                  <a:srgbClr val="002060"/>
                </a:solidFill>
              </a:rPr>
              <a:t>переживаний.</a:t>
            </a:r>
            <a:endParaRPr lang="ru-RU" sz="11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63242" y="2277433"/>
            <a:ext cx="41764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 последний раз мы встретились тогда</a:t>
            </a:r>
          </a:p>
          <a:p>
            <a:r>
              <a:rPr lang="ru-RU" dirty="0">
                <a:solidFill>
                  <a:srgbClr val="002060"/>
                </a:solidFill>
              </a:rPr>
              <a:t>На набережной, где всегда встречались.</a:t>
            </a:r>
          </a:p>
          <a:p>
            <a:r>
              <a:rPr lang="ru-RU" dirty="0">
                <a:solidFill>
                  <a:srgbClr val="002060"/>
                </a:solidFill>
              </a:rPr>
              <a:t>Была в Неве высокая вода,</a:t>
            </a:r>
          </a:p>
          <a:p>
            <a:r>
              <a:rPr lang="ru-RU" dirty="0">
                <a:solidFill>
                  <a:srgbClr val="002060"/>
                </a:solidFill>
              </a:rPr>
              <a:t>И наводненья в городе боялись.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Он говорил о лете и о том,</a:t>
            </a:r>
          </a:p>
          <a:p>
            <a:r>
              <a:rPr lang="ru-RU" dirty="0">
                <a:solidFill>
                  <a:srgbClr val="002060"/>
                </a:solidFill>
              </a:rPr>
              <a:t>Что быть поэтом женщине — нелепость.</a:t>
            </a:r>
          </a:p>
          <a:p>
            <a:r>
              <a:rPr lang="ru-RU" dirty="0">
                <a:solidFill>
                  <a:srgbClr val="002060"/>
                </a:solidFill>
              </a:rPr>
              <a:t>Как я запомнила высокий царский дом</a:t>
            </a:r>
          </a:p>
          <a:p>
            <a:r>
              <a:rPr lang="ru-RU" dirty="0">
                <a:solidFill>
                  <a:srgbClr val="002060"/>
                </a:solidFill>
              </a:rPr>
              <a:t>И Петропавловскую крепость! —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Затем что воздух был совсем не наш,</a:t>
            </a:r>
          </a:p>
          <a:p>
            <a:r>
              <a:rPr lang="ru-RU" dirty="0">
                <a:solidFill>
                  <a:srgbClr val="002060"/>
                </a:solidFill>
              </a:rPr>
              <a:t>А как подарок божий — так чудесен.</a:t>
            </a:r>
          </a:p>
          <a:p>
            <a:r>
              <a:rPr lang="ru-RU" dirty="0">
                <a:solidFill>
                  <a:srgbClr val="002060"/>
                </a:solidFill>
              </a:rPr>
              <a:t>И в этот час была мне отдана</a:t>
            </a:r>
          </a:p>
          <a:p>
            <a:r>
              <a:rPr lang="ru-RU" dirty="0">
                <a:solidFill>
                  <a:srgbClr val="002060"/>
                </a:solidFill>
              </a:rPr>
              <a:t>Последняя из всех безумных </a:t>
            </a:r>
            <a:r>
              <a:rPr lang="ru-RU" dirty="0" smtClean="0">
                <a:solidFill>
                  <a:srgbClr val="002060"/>
                </a:solidFill>
              </a:rPr>
              <a:t>песен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57232"/>
            <a:ext cx="167369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1457" y="571480"/>
            <a:ext cx="150963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3673713"/>
            <a:ext cx="1428760" cy="211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0398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967825"/>
            <a:ext cx="7500990" cy="367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627784" y="496653"/>
            <a:ext cx="27626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</a:rPr>
              <a:t>Лев Николаевич </a:t>
            </a:r>
            <a:r>
              <a:rPr lang="ru-RU" b="1" i="1" dirty="0" smtClean="0">
                <a:solidFill>
                  <a:srgbClr val="0000FF"/>
                </a:solidFill>
              </a:rPr>
              <a:t>Толстой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"Хаджи Мурат" </a:t>
            </a:r>
            <a:r>
              <a:rPr lang="ru-RU" i="1" dirty="0">
                <a:solidFill>
                  <a:srgbClr val="0000FF"/>
                </a:solidFill>
              </a:rPr>
              <a:t>(1904</a:t>
            </a:r>
            <a:r>
              <a:rPr lang="ru-RU" i="1" dirty="0" smtClean="0">
                <a:solidFill>
                  <a:srgbClr val="0000FF"/>
                </a:solidFill>
              </a:rPr>
              <a:t>)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5266" y="1452473"/>
            <a:ext cx="25922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002060"/>
                </a:solidFill>
              </a:rPr>
              <a:t>"Хаджи Мурат" — </a:t>
            </a:r>
            <a:r>
              <a:rPr lang="ru-RU" sz="1400" b="1" i="1" dirty="0">
                <a:solidFill>
                  <a:srgbClr val="002060"/>
                </a:solidFill>
              </a:rPr>
              <a:t>до некоторой степени воспоминания Толстого о лучшей поре его жизни, проведённой на </a:t>
            </a:r>
            <a:r>
              <a:rPr lang="ru-RU" sz="1400" b="1" i="1" dirty="0" smtClean="0">
                <a:solidFill>
                  <a:srgbClr val="002060"/>
                </a:solidFill>
              </a:rPr>
              <a:t>Кавказе.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2786058"/>
            <a:ext cx="5179163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    </a:t>
            </a:r>
            <a:r>
              <a:rPr lang="ru-RU" sz="1700" dirty="0" smtClean="0">
                <a:solidFill>
                  <a:srgbClr val="002060"/>
                </a:solidFill>
              </a:rPr>
              <a:t>Есть </a:t>
            </a:r>
            <a:r>
              <a:rPr lang="ru-RU" sz="1700" dirty="0">
                <a:solidFill>
                  <a:srgbClr val="002060"/>
                </a:solidFill>
              </a:rPr>
              <a:t>прелестный подбор цветов этого времени года: красные, белые, розовые, душистые, пушистые кашки; наглые маргаритки; молочно-белые с ярко-желтой серединой "любишь-не-любишь" с своей прелой пряной вонью; желтая сурепка с своим медовым запахом; высоко стоящие лиловые и белые тюльпановидные колокольчики; ползучие горошки; желтые, красные, розовые, лиловые, аккуратные скабиозы; с чуть розовым пухом и чуть слышным приятным запахом подорожник; васильки, ярко-синие на солнце и в молодости и голубые и краснеющие вечером и под старость; и нежные, с миндальным запахом, тотчас же вянущие, цветы </a:t>
            </a:r>
            <a:r>
              <a:rPr lang="ru-RU" sz="1700" dirty="0" smtClean="0">
                <a:solidFill>
                  <a:srgbClr val="002060"/>
                </a:solidFill>
              </a:rPr>
              <a:t>повилики…</a:t>
            </a:r>
            <a:endParaRPr lang="ru-RU" sz="1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560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500042"/>
            <a:ext cx="325998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299189" y="496142"/>
            <a:ext cx="3818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</a:rPr>
              <a:t>Александр Блок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 "Стихи </a:t>
            </a:r>
            <a:r>
              <a:rPr lang="ru-RU" i="1" dirty="0">
                <a:solidFill>
                  <a:srgbClr val="0000FF"/>
                </a:solidFill>
              </a:rPr>
              <a:t>о прекрасной </a:t>
            </a:r>
            <a:r>
              <a:rPr lang="ru-RU" i="1" dirty="0" smtClean="0">
                <a:solidFill>
                  <a:srgbClr val="0000FF"/>
                </a:solidFill>
              </a:rPr>
              <a:t>даме" </a:t>
            </a:r>
            <a:r>
              <a:rPr lang="ru-RU" i="1" dirty="0">
                <a:solidFill>
                  <a:srgbClr val="0000FF"/>
                </a:solidFill>
              </a:rPr>
              <a:t>(1904</a:t>
            </a:r>
            <a:r>
              <a:rPr lang="ru-RU" i="1" dirty="0" smtClean="0">
                <a:solidFill>
                  <a:srgbClr val="0000FF"/>
                </a:solidFill>
              </a:rPr>
              <a:t>)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85512" y="2157287"/>
            <a:ext cx="341602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</a:rPr>
              <a:t>Душа молчит. В холодном небе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 Всё те же звезды ей горят.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 Кругом о злате иль о хлебе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 Народы шумные кричат...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 Она молчит, - и внемлет крикам,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 И зрит далекие миры,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 Но в одиночестве двуликом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 Готовит чудные дары,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 Дары своим богам готовит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 И, умащенная, в тиши,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 Неустающим слухом ловит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 Далекий зов другой души</a:t>
            </a:r>
            <a:r>
              <a:rPr lang="ru-RU" sz="1600" dirty="0" smtClean="0">
                <a:solidFill>
                  <a:srgbClr val="002060"/>
                </a:solidFill>
              </a:rPr>
              <a:t>...</a:t>
            </a:r>
            <a:endParaRPr lang="ru-RU" sz="1600" dirty="0">
              <a:solidFill>
                <a:srgbClr val="002060"/>
              </a:solidFill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Так- белых птиц над океаном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 Неразлученные сердца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 Звучат призывом за туманом,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 Понятным им лишь до конца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1142384"/>
            <a:ext cx="33771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</a:t>
            </a:r>
            <a:r>
              <a:rPr lang="ru-RU" sz="1200" b="1" i="1" dirty="0" smtClean="0">
                <a:solidFill>
                  <a:srgbClr val="002060"/>
                </a:solidFill>
              </a:rPr>
              <a:t>Этот </a:t>
            </a:r>
            <a:r>
              <a:rPr lang="ru-RU" sz="1200" b="1" i="1" dirty="0">
                <a:solidFill>
                  <a:srgbClr val="002060"/>
                </a:solidFill>
              </a:rPr>
              <a:t>цикл вдохновлён Любовью Дмитриевной </a:t>
            </a:r>
            <a:r>
              <a:rPr lang="ru-RU" sz="1200" b="1" i="1" dirty="0" smtClean="0">
                <a:solidFill>
                  <a:srgbClr val="002060"/>
                </a:solidFill>
              </a:rPr>
              <a:t>Менделеевой, дочерью знаменитого </a:t>
            </a:r>
            <a:r>
              <a:rPr lang="ru-RU" sz="1200" b="1" i="1" dirty="0">
                <a:solidFill>
                  <a:srgbClr val="002060"/>
                </a:solidFill>
              </a:rPr>
              <a:t>русского учёного Дмитрия Ивановича </a:t>
            </a:r>
            <a:r>
              <a:rPr lang="ru-RU" sz="1200" b="1" i="1" dirty="0" smtClean="0">
                <a:solidFill>
                  <a:srgbClr val="002060"/>
                </a:solidFill>
              </a:rPr>
              <a:t>Менделеева.</a:t>
            </a:r>
            <a:endParaRPr lang="ru-RU" sz="1200" b="1" i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1480"/>
            <a:ext cx="170356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642918"/>
            <a:ext cx="1472225" cy="232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500570"/>
            <a:ext cx="2428892" cy="168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5619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000108"/>
            <a:ext cx="583719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245334" y="476672"/>
            <a:ext cx="2671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</a:rPr>
              <a:t>Антон Павлович </a:t>
            </a:r>
            <a:r>
              <a:rPr lang="ru-RU" b="1" i="1" dirty="0" smtClean="0">
                <a:solidFill>
                  <a:srgbClr val="0000FF"/>
                </a:solidFill>
              </a:rPr>
              <a:t>Чехов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"Дама </a:t>
            </a:r>
            <a:r>
              <a:rPr lang="ru-RU" i="1" dirty="0">
                <a:solidFill>
                  <a:srgbClr val="0000FF"/>
                </a:solidFill>
              </a:rPr>
              <a:t>с </a:t>
            </a:r>
            <a:r>
              <a:rPr lang="ru-RU" i="1" dirty="0" smtClean="0">
                <a:solidFill>
                  <a:srgbClr val="0000FF"/>
                </a:solidFill>
              </a:rPr>
              <a:t>собачкой" </a:t>
            </a:r>
            <a:r>
              <a:rPr lang="ru-RU" i="1" dirty="0">
                <a:solidFill>
                  <a:srgbClr val="0000FF"/>
                </a:solidFill>
              </a:rPr>
              <a:t>(1899</a:t>
            </a:r>
            <a:r>
              <a:rPr lang="ru-RU" i="1" dirty="0" smtClean="0">
                <a:solidFill>
                  <a:srgbClr val="0000FF"/>
                </a:solidFill>
              </a:rPr>
              <a:t>)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1448672"/>
            <a:ext cx="42302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002060"/>
                </a:solidFill>
              </a:rPr>
              <a:t>     Жизнь </a:t>
            </a:r>
            <a:r>
              <a:rPr lang="ru-RU" sz="1400" b="1" i="1" dirty="0">
                <a:solidFill>
                  <a:srgbClr val="002060"/>
                </a:solidFill>
              </a:rPr>
              <a:t>чеховских героев, существующих в потоке "серых буден", озаряется светом настоящей любви. Не в силах противостоять сложившимся представлениям о подлинности чувств, добропорядочности, они страдают со всей искренностью любящего сердца.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3116420"/>
            <a:ext cx="42302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 smtClean="0">
                <a:solidFill>
                  <a:srgbClr val="002060"/>
                </a:solidFill>
              </a:rPr>
              <a:t>Говорили</a:t>
            </a:r>
            <a:r>
              <a:rPr lang="ru-RU" dirty="0">
                <a:solidFill>
                  <a:srgbClr val="002060"/>
                </a:solidFill>
              </a:rPr>
              <a:t>, что на набережной появилось  новое  лицо:  дама  с  </a:t>
            </a:r>
            <a:r>
              <a:rPr lang="ru-RU" dirty="0" smtClean="0">
                <a:solidFill>
                  <a:srgbClr val="002060"/>
                </a:solidFill>
              </a:rPr>
              <a:t>собачкой. Дмитрий </a:t>
            </a:r>
            <a:r>
              <a:rPr lang="ru-RU" dirty="0">
                <a:solidFill>
                  <a:srgbClr val="002060"/>
                </a:solidFill>
              </a:rPr>
              <a:t>Дмитрич Гуров, проживший в Ялте уже две недели и привыкший тут, </a:t>
            </a:r>
            <a:r>
              <a:rPr lang="ru-RU" dirty="0" smtClean="0">
                <a:solidFill>
                  <a:srgbClr val="002060"/>
                </a:solidFill>
              </a:rPr>
              <a:t>тоже стал </a:t>
            </a:r>
            <a:r>
              <a:rPr lang="ru-RU" dirty="0">
                <a:solidFill>
                  <a:srgbClr val="002060"/>
                </a:solidFill>
              </a:rPr>
              <a:t>интересоваться новыми лицами. Сидя в павильоне у Верне, он  видел,  </a:t>
            </a:r>
            <a:r>
              <a:rPr lang="ru-RU" dirty="0" smtClean="0">
                <a:solidFill>
                  <a:srgbClr val="002060"/>
                </a:solidFill>
              </a:rPr>
              <a:t>как по </a:t>
            </a:r>
            <a:r>
              <a:rPr lang="ru-RU" dirty="0">
                <a:solidFill>
                  <a:srgbClr val="002060"/>
                </a:solidFill>
              </a:rPr>
              <a:t>набережной прошла молодая дама, невысокого </a:t>
            </a:r>
            <a:r>
              <a:rPr lang="ru-RU" dirty="0" smtClean="0">
                <a:solidFill>
                  <a:srgbClr val="002060"/>
                </a:solidFill>
              </a:rPr>
              <a:t>роста блондинка</a:t>
            </a:r>
            <a:r>
              <a:rPr lang="ru-RU" dirty="0">
                <a:solidFill>
                  <a:srgbClr val="002060"/>
                </a:solidFill>
              </a:rPr>
              <a:t>, в берете;  </a:t>
            </a:r>
            <a:r>
              <a:rPr lang="ru-RU" dirty="0" smtClean="0">
                <a:solidFill>
                  <a:srgbClr val="002060"/>
                </a:solidFill>
              </a:rPr>
              <a:t>за нею </a:t>
            </a:r>
            <a:r>
              <a:rPr lang="ru-RU" dirty="0">
                <a:solidFill>
                  <a:srgbClr val="002060"/>
                </a:solidFill>
              </a:rPr>
              <a:t>бежал белый </a:t>
            </a:r>
            <a:r>
              <a:rPr lang="ru-RU" dirty="0" smtClean="0">
                <a:solidFill>
                  <a:srgbClr val="002060"/>
                </a:solidFill>
              </a:rPr>
              <a:t>шпиц…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178" y="642918"/>
            <a:ext cx="13540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000504"/>
            <a:ext cx="2000264" cy="216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0245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4071" y="571480"/>
            <a:ext cx="4005581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198223" y="476672"/>
            <a:ext cx="27626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</a:rPr>
              <a:t>Лев Николаевич Толстой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"Война </a:t>
            </a:r>
            <a:r>
              <a:rPr lang="ru-RU" i="1" dirty="0">
                <a:solidFill>
                  <a:srgbClr val="0000FF"/>
                </a:solidFill>
              </a:rPr>
              <a:t>и </a:t>
            </a:r>
            <a:r>
              <a:rPr lang="ru-RU" i="1" dirty="0" smtClean="0">
                <a:solidFill>
                  <a:srgbClr val="0000FF"/>
                </a:solidFill>
              </a:rPr>
              <a:t>мир" </a:t>
            </a:r>
            <a:r>
              <a:rPr lang="ru-RU" i="1" dirty="0">
                <a:solidFill>
                  <a:srgbClr val="0000FF"/>
                </a:solidFill>
              </a:rPr>
              <a:t>(1869)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340768"/>
            <a:ext cx="5688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solidFill>
                  <a:srgbClr val="002060"/>
                </a:solidFill>
              </a:rPr>
              <a:t>Действие романа "Война и мир" происходит в то время, когда Наполеон вел войну с Россией. </a:t>
            </a:r>
            <a:r>
              <a:rPr lang="ru-RU" sz="1400" b="1" i="1" dirty="0" smtClean="0">
                <a:solidFill>
                  <a:srgbClr val="002060"/>
                </a:solidFill>
              </a:rPr>
              <a:t>Война </a:t>
            </a:r>
            <a:r>
              <a:rPr lang="ru-RU" sz="1400" b="1" i="1" dirty="0">
                <a:solidFill>
                  <a:srgbClr val="002060"/>
                </a:solidFill>
              </a:rPr>
              <a:t>предстает без прикрас, в своей пугающей и зловещей сути. Гибель людей, кровь, грязь, ужас, </a:t>
            </a:r>
            <a:r>
              <a:rPr lang="ru-RU" sz="1400" b="1" i="1" dirty="0" smtClean="0">
                <a:solidFill>
                  <a:srgbClr val="002060"/>
                </a:solidFill>
              </a:rPr>
              <a:t>страдания.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2564904"/>
            <a:ext cx="597666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</a:t>
            </a:r>
            <a:r>
              <a:rPr lang="ru-RU" sz="1700" dirty="0" smtClean="0">
                <a:solidFill>
                  <a:srgbClr val="002060"/>
                </a:solidFill>
              </a:rPr>
              <a:t>Вернувшись </a:t>
            </a:r>
            <a:r>
              <a:rPr lang="ru-RU" sz="1700" dirty="0">
                <a:solidFill>
                  <a:srgbClr val="002060"/>
                </a:solidFill>
              </a:rPr>
              <a:t>домой, Наташа не спала всю </a:t>
            </a:r>
            <a:r>
              <a:rPr lang="ru-RU" sz="1700" dirty="0" smtClean="0">
                <a:solidFill>
                  <a:srgbClr val="002060"/>
                </a:solidFill>
              </a:rPr>
              <a:t>ночь; ее </a:t>
            </a:r>
            <a:r>
              <a:rPr lang="ru-RU" sz="1700" dirty="0">
                <a:solidFill>
                  <a:srgbClr val="002060"/>
                </a:solidFill>
              </a:rPr>
              <a:t>мучил неразрешимый </a:t>
            </a:r>
            <a:r>
              <a:rPr lang="ru-RU" sz="1700" dirty="0" smtClean="0">
                <a:solidFill>
                  <a:srgbClr val="002060"/>
                </a:solidFill>
              </a:rPr>
              <a:t>вопрос, кого </a:t>
            </a:r>
            <a:r>
              <a:rPr lang="ru-RU" sz="1700" dirty="0">
                <a:solidFill>
                  <a:srgbClr val="002060"/>
                </a:solidFill>
              </a:rPr>
              <a:t>она любила: Анатоля или князя </a:t>
            </a:r>
            <a:r>
              <a:rPr lang="ru-RU" sz="1700" dirty="0" smtClean="0">
                <a:solidFill>
                  <a:srgbClr val="002060"/>
                </a:solidFill>
              </a:rPr>
              <a:t>Андрея? Князя </a:t>
            </a:r>
            <a:r>
              <a:rPr lang="ru-RU" sz="1700" dirty="0">
                <a:solidFill>
                  <a:srgbClr val="002060"/>
                </a:solidFill>
              </a:rPr>
              <a:t>Андрея она любила — она помнила </a:t>
            </a:r>
            <a:r>
              <a:rPr lang="ru-RU" sz="1700" dirty="0" smtClean="0">
                <a:solidFill>
                  <a:srgbClr val="002060"/>
                </a:solidFill>
              </a:rPr>
              <a:t>ясно, как </a:t>
            </a:r>
            <a:r>
              <a:rPr lang="ru-RU" sz="1700" dirty="0">
                <a:solidFill>
                  <a:srgbClr val="002060"/>
                </a:solidFill>
              </a:rPr>
              <a:t>сильно она любила </a:t>
            </a:r>
            <a:r>
              <a:rPr lang="ru-RU" sz="1700" dirty="0" smtClean="0">
                <a:solidFill>
                  <a:srgbClr val="002060"/>
                </a:solidFill>
              </a:rPr>
              <a:t>его. Но </a:t>
            </a:r>
            <a:r>
              <a:rPr lang="ru-RU" sz="1700" dirty="0">
                <a:solidFill>
                  <a:srgbClr val="002060"/>
                </a:solidFill>
              </a:rPr>
              <a:t>Анатоля она любила тоже, это было несомненно</a:t>
            </a:r>
            <a:r>
              <a:rPr lang="ru-RU" sz="1700" dirty="0" smtClean="0">
                <a:solidFill>
                  <a:srgbClr val="002060"/>
                </a:solidFill>
              </a:rPr>
              <a:t>. «</a:t>
            </a:r>
            <a:r>
              <a:rPr lang="ru-RU" sz="1700" dirty="0">
                <a:solidFill>
                  <a:srgbClr val="002060"/>
                </a:solidFill>
              </a:rPr>
              <a:t>Иначе разве все это могло бы быть? — думала она.</a:t>
            </a:r>
          </a:p>
          <a:p>
            <a:pPr algn="just"/>
            <a:r>
              <a:rPr lang="ru-RU" sz="1700" dirty="0">
                <a:solidFill>
                  <a:srgbClr val="002060"/>
                </a:solidFill>
              </a:rPr>
              <a:t> — Ежели я могла после </a:t>
            </a:r>
            <a:r>
              <a:rPr lang="ru-RU" sz="1700" dirty="0" smtClean="0">
                <a:solidFill>
                  <a:srgbClr val="002060"/>
                </a:solidFill>
              </a:rPr>
              <a:t>этого, прощаясь </a:t>
            </a:r>
            <a:r>
              <a:rPr lang="ru-RU" sz="1700" dirty="0">
                <a:solidFill>
                  <a:srgbClr val="002060"/>
                </a:solidFill>
              </a:rPr>
              <a:t>с ним, могла улыбкой ответить на его </a:t>
            </a:r>
            <a:r>
              <a:rPr lang="ru-RU" sz="1700" dirty="0" smtClean="0">
                <a:solidFill>
                  <a:srgbClr val="002060"/>
                </a:solidFill>
              </a:rPr>
              <a:t>улыбку, ежели </a:t>
            </a:r>
            <a:r>
              <a:rPr lang="ru-RU" sz="1700" dirty="0">
                <a:solidFill>
                  <a:srgbClr val="002060"/>
                </a:solidFill>
              </a:rPr>
              <a:t>я могла допустить до </a:t>
            </a:r>
            <a:r>
              <a:rPr lang="ru-RU" sz="1700" dirty="0" smtClean="0">
                <a:solidFill>
                  <a:srgbClr val="002060"/>
                </a:solidFill>
              </a:rPr>
              <a:t>этого, то </a:t>
            </a:r>
            <a:r>
              <a:rPr lang="ru-RU" sz="1700" dirty="0">
                <a:solidFill>
                  <a:srgbClr val="002060"/>
                </a:solidFill>
              </a:rPr>
              <a:t>значит, что я с первой минуты полюбила его. </a:t>
            </a:r>
            <a:r>
              <a:rPr lang="ru-RU" sz="1700" dirty="0" smtClean="0">
                <a:solidFill>
                  <a:srgbClr val="002060"/>
                </a:solidFill>
              </a:rPr>
              <a:t>Значит</a:t>
            </a:r>
            <a:r>
              <a:rPr lang="ru-RU" sz="1700" dirty="0">
                <a:solidFill>
                  <a:srgbClr val="002060"/>
                </a:solidFill>
              </a:rPr>
              <a:t>, он добр, благороден и </a:t>
            </a:r>
            <a:r>
              <a:rPr lang="ru-RU" sz="1700" dirty="0" smtClean="0">
                <a:solidFill>
                  <a:srgbClr val="002060"/>
                </a:solidFill>
              </a:rPr>
              <a:t>прекрасен, и </a:t>
            </a:r>
            <a:r>
              <a:rPr lang="ru-RU" sz="1700" dirty="0">
                <a:solidFill>
                  <a:srgbClr val="002060"/>
                </a:solidFill>
              </a:rPr>
              <a:t>нельзя было не полюбить </a:t>
            </a:r>
            <a:r>
              <a:rPr lang="ru-RU" sz="1700" dirty="0" smtClean="0">
                <a:solidFill>
                  <a:srgbClr val="002060"/>
                </a:solidFill>
              </a:rPr>
              <a:t>его. Что </a:t>
            </a:r>
            <a:r>
              <a:rPr lang="ru-RU" sz="1700" dirty="0">
                <a:solidFill>
                  <a:srgbClr val="002060"/>
                </a:solidFill>
              </a:rPr>
              <a:t>же мне делать</a:t>
            </a:r>
            <a:r>
              <a:rPr lang="ru-RU" sz="1700" dirty="0" smtClean="0">
                <a:solidFill>
                  <a:srgbClr val="002060"/>
                </a:solidFill>
              </a:rPr>
              <a:t>, </a:t>
            </a:r>
            <a:r>
              <a:rPr lang="ru-RU" sz="1700" dirty="0">
                <a:solidFill>
                  <a:srgbClr val="002060"/>
                </a:solidFill>
              </a:rPr>
              <a:t>когда я люблю его и люблю другого?» — говорила она </a:t>
            </a:r>
            <a:r>
              <a:rPr lang="ru-RU" sz="1700" dirty="0" smtClean="0">
                <a:solidFill>
                  <a:srgbClr val="002060"/>
                </a:solidFill>
              </a:rPr>
              <a:t>себе, не </a:t>
            </a:r>
            <a:r>
              <a:rPr lang="ru-RU" sz="1700" dirty="0">
                <a:solidFill>
                  <a:srgbClr val="002060"/>
                </a:solidFill>
              </a:rPr>
              <a:t>находя ответов на эти страшные вопросы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42918"/>
            <a:ext cx="125505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259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642918"/>
            <a:ext cx="5869129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568324" y="534747"/>
            <a:ext cx="3287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</a:rPr>
              <a:t>Гончаров </a:t>
            </a:r>
            <a:r>
              <a:rPr lang="ru-RU" b="1" i="1" dirty="0">
                <a:solidFill>
                  <a:srgbClr val="0000FF"/>
                </a:solidFill>
              </a:rPr>
              <a:t>Иван </a:t>
            </a:r>
            <a:r>
              <a:rPr lang="ru-RU" b="1" i="1" dirty="0" smtClean="0">
                <a:solidFill>
                  <a:srgbClr val="0000FF"/>
                </a:solidFill>
              </a:rPr>
              <a:t>Александрович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"Обломов" </a:t>
            </a:r>
            <a:r>
              <a:rPr lang="ru-RU" i="1" dirty="0">
                <a:solidFill>
                  <a:srgbClr val="0000FF"/>
                </a:solidFill>
              </a:rPr>
              <a:t>(1859</a:t>
            </a:r>
            <a:r>
              <a:rPr lang="ru-RU" i="1" dirty="0" smtClean="0">
                <a:solidFill>
                  <a:srgbClr val="0000FF"/>
                </a:solidFill>
              </a:rPr>
              <a:t>)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1484784"/>
            <a:ext cx="3816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i="1" dirty="0" smtClean="0">
                <a:solidFill>
                  <a:srgbClr val="002060"/>
                </a:solidFill>
              </a:rPr>
              <a:t>     </a:t>
            </a:r>
            <a:r>
              <a:rPr lang="ru-RU" sz="1400" b="1" i="1" dirty="0" smtClean="0">
                <a:solidFill>
                  <a:srgbClr val="002060"/>
                </a:solidFill>
              </a:rPr>
              <a:t>Гончарову </a:t>
            </a:r>
            <a:r>
              <a:rPr lang="ru-RU" sz="1400" b="1" i="1" dirty="0">
                <a:solidFill>
                  <a:srgbClr val="002060"/>
                </a:solidFill>
              </a:rPr>
              <a:t>удалось создать уникальное </a:t>
            </a:r>
            <a:r>
              <a:rPr lang="ru-RU" sz="1400" b="1" i="1" dirty="0" smtClean="0">
                <a:solidFill>
                  <a:srgbClr val="002060"/>
                </a:solidFill>
              </a:rPr>
              <a:t>произведение о </a:t>
            </a:r>
            <a:r>
              <a:rPr lang="ru-RU" sz="1400" b="1" i="1" dirty="0">
                <a:solidFill>
                  <a:srgbClr val="002060"/>
                </a:solidFill>
              </a:rPr>
              <a:t>личности "русского человека".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1208" y="2780928"/>
            <a:ext cx="56886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    Это </a:t>
            </a:r>
            <a:r>
              <a:rPr lang="ru-RU" dirty="0">
                <a:solidFill>
                  <a:srgbClr val="002060"/>
                </a:solidFill>
              </a:rPr>
              <a:t>был человек лет тридцати двух-трех от роду, среднего роста, приятной наружности, с темно-серыми глазами, но с отсутствием всякой определенной идеи, всякой сосредоточенности в чертах лица. Мысль гуляла вольной птицей по лицу, порхала в глазах, садилась на полуотворенные губы, пряталась в складках лба, потом совсем пропадала, и тогда во всем лице теплился ровный свет беспечности.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642918"/>
            <a:ext cx="1500198" cy="231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8405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642918"/>
            <a:ext cx="4357718" cy="56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857356" y="534306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</a:rPr>
              <a:t>Александр Николаевич </a:t>
            </a:r>
            <a:r>
              <a:rPr lang="ru-RU" b="1" i="1" dirty="0" smtClean="0">
                <a:solidFill>
                  <a:srgbClr val="0000FF"/>
                </a:solidFill>
              </a:rPr>
              <a:t>Островский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"Гроза" </a:t>
            </a:r>
            <a:r>
              <a:rPr lang="ru-RU" i="1" dirty="0">
                <a:solidFill>
                  <a:srgbClr val="0000FF"/>
                </a:solidFill>
              </a:rPr>
              <a:t>(1859</a:t>
            </a:r>
            <a:r>
              <a:rPr lang="ru-RU" i="1" dirty="0" smtClean="0">
                <a:solidFill>
                  <a:srgbClr val="0000FF"/>
                </a:solidFill>
              </a:rPr>
              <a:t>)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1268760"/>
            <a:ext cx="44644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002060"/>
                </a:solidFill>
              </a:rPr>
              <a:t>Кажется</a:t>
            </a:r>
            <a:r>
              <a:rPr lang="ru-RU" sz="1400" b="1" i="1" dirty="0">
                <a:solidFill>
                  <a:srgbClr val="002060"/>
                </a:solidFill>
              </a:rPr>
              <a:t>, только появившись на свет, </a:t>
            </a:r>
            <a:r>
              <a:rPr lang="ru-RU" sz="1400" b="1" i="1" dirty="0" smtClean="0">
                <a:solidFill>
                  <a:srgbClr val="002060"/>
                </a:solidFill>
              </a:rPr>
              <a:t>пьеса </a:t>
            </a:r>
            <a:r>
              <a:rPr lang="ru-RU" sz="1400" b="1" i="1" dirty="0">
                <a:solidFill>
                  <a:srgbClr val="002060"/>
                </a:solidFill>
              </a:rPr>
              <a:t>обречены </a:t>
            </a:r>
            <a:r>
              <a:rPr lang="ru-RU" sz="1400" b="1" i="1" dirty="0" smtClean="0">
                <a:solidFill>
                  <a:srgbClr val="002060"/>
                </a:solidFill>
              </a:rPr>
              <a:t>была </a:t>
            </a:r>
            <a:r>
              <a:rPr lang="ru-RU" sz="1400" b="1" i="1" dirty="0">
                <a:solidFill>
                  <a:srgbClr val="002060"/>
                </a:solidFill>
              </a:rPr>
              <a:t>стать русской классикой: настолько ярки и одновременно обобщенны характеры </a:t>
            </a:r>
            <a:r>
              <a:rPr lang="ru-RU" sz="1400" b="1" i="1" dirty="0" smtClean="0">
                <a:solidFill>
                  <a:srgbClr val="002060"/>
                </a:solidFill>
              </a:rPr>
              <a:t>героев</a:t>
            </a:r>
            <a:r>
              <a:rPr lang="ru-RU" sz="1400" b="1" i="1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2626924"/>
            <a:ext cx="44009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solidFill>
                  <a:srgbClr val="002060"/>
                </a:solidFill>
              </a:rPr>
              <a:t>Борис (один). </a:t>
            </a:r>
            <a:r>
              <a:rPr lang="ru-RU" sz="1600" dirty="0">
                <a:solidFill>
                  <a:srgbClr val="002060"/>
                </a:solidFill>
              </a:rPr>
              <a:t>Жаль его разочаровывать-то! Какой хороший человек! Мечтает себе и счастлив. А мне, видно, так и загубить свою молодость в этой трущобе. Уж ведь совсем убитый хожу, а тут еще дурь в голову лезет! Ну, к чему пристало! мне ли уж нежности заводить? Загнан, забит, а тут еще сдуру-то влюбляться вздумал. Да в кого! В женщину, с которой даже и поговорить-то никогда не удастся. </a:t>
            </a:r>
            <a:r>
              <a:rPr lang="ru-RU" sz="1400" i="1" dirty="0">
                <a:solidFill>
                  <a:srgbClr val="002060"/>
                </a:solidFill>
              </a:rPr>
              <a:t>(Молчание.) </a:t>
            </a:r>
            <a:r>
              <a:rPr lang="ru-RU" sz="1600" dirty="0">
                <a:solidFill>
                  <a:srgbClr val="002060"/>
                </a:solidFill>
              </a:rPr>
              <a:t>А все-таки нейдет она у меня из головы, хоть ты что хочешь. Вот она! Идет с мужем, ну и свекровь с ними! Ну не дурак ли я! Погляди из-за угла, да и ступай </a:t>
            </a:r>
            <a:r>
              <a:rPr lang="ru-RU" sz="1600" dirty="0" smtClean="0">
                <a:solidFill>
                  <a:srgbClr val="002060"/>
                </a:solidFill>
              </a:rPr>
              <a:t>домой…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42918"/>
            <a:ext cx="121977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3735" y="714356"/>
            <a:ext cx="139304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214686"/>
            <a:ext cx="1857388" cy="280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06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0818" y="642918"/>
            <a:ext cx="424739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065934" y="490092"/>
            <a:ext cx="2765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</a:rPr>
              <a:t>Тургенев  </a:t>
            </a:r>
            <a:r>
              <a:rPr lang="ru-RU" b="1" i="1" dirty="0">
                <a:solidFill>
                  <a:srgbClr val="0000FF"/>
                </a:solidFill>
              </a:rPr>
              <a:t>Иван </a:t>
            </a:r>
            <a:r>
              <a:rPr lang="ru-RU" b="1" i="1" dirty="0" smtClean="0">
                <a:solidFill>
                  <a:srgbClr val="0000FF"/>
                </a:solidFill>
              </a:rPr>
              <a:t>Сергеевич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"Муму" </a:t>
            </a:r>
            <a:r>
              <a:rPr lang="ru-RU" i="1" dirty="0">
                <a:solidFill>
                  <a:srgbClr val="0000FF"/>
                </a:solidFill>
              </a:rPr>
              <a:t>(1854</a:t>
            </a:r>
            <a:r>
              <a:rPr lang="ru-RU" i="1" dirty="0" smtClean="0">
                <a:solidFill>
                  <a:srgbClr val="0000FF"/>
                </a:solidFill>
              </a:rPr>
              <a:t>)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6244" y="2636912"/>
            <a:ext cx="19955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002060"/>
                </a:solidFill>
              </a:rPr>
              <a:t>   </a:t>
            </a:r>
            <a:r>
              <a:rPr lang="ru-RU" sz="1400" b="1" i="1" dirty="0">
                <a:solidFill>
                  <a:srgbClr val="002060"/>
                </a:solidFill>
              </a:rPr>
              <a:t>Р</a:t>
            </a:r>
            <a:r>
              <a:rPr lang="ru-RU" sz="1400" b="1" i="1" dirty="0" smtClean="0">
                <a:solidFill>
                  <a:srgbClr val="002060"/>
                </a:solidFill>
              </a:rPr>
              <a:t>ассказ </a:t>
            </a:r>
            <a:r>
              <a:rPr lang="ru-RU" sz="1400" b="1" i="1" dirty="0">
                <a:solidFill>
                  <a:srgbClr val="002060"/>
                </a:solidFill>
              </a:rPr>
              <a:t>о глухонемом дворнике Герасиме, нашедшего в маленькой смышленой собачке Муму своего единственного, верного и бескорыстного друга.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72068" y="1700808"/>
            <a:ext cx="44743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     В </a:t>
            </a:r>
            <a:r>
              <a:rPr lang="ru-RU" dirty="0">
                <a:solidFill>
                  <a:srgbClr val="002060"/>
                </a:solidFill>
              </a:rPr>
              <a:t>одной из отдаленных улиц Москвы, в сером доме с белыми колоннами, антресолью и покривившимся балконом, жила некогда барыня, вдова, окруженная многочисленною дворней. Сыновья ее служили в Петербурге, дочери вышли замуж; она выезжала редко и уединенно доживала последние годы своей скупой и скучающей старости. День ее, нерадостный и ненастный, давно прошел; но и вечер ее был </a:t>
            </a:r>
            <a:r>
              <a:rPr lang="ru-RU" dirty="0" err="1">
                <a:solidFill>
                  <a:srgbClr val="002060"/>
                </a:solidFill>
              </a:rPr>
              <a:t>чернее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ночи…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3804" y="571480"/>
            <a:ext cx="1353618" cy="207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9580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500042"/>
            <a:ext cx="606601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358958" y="500042"/>
            <a:ext cx="3248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</a:rPr>
              <a:t>Михаил Юрьевич Лермонтов </a:t>
            </a:r>
            <a:endParaRPr lang="ru-RU" b="1" i="1" dirty="0" smtClean="0">
              <a:solidFill>
                <a:srgbClr val="0000FF"/>
              </a:solidFill>
            </a:endParaRP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"Мцыри" </a:t>
            </a:r>
            <a:r>
              <a:rPr lang="ru-RU" i="1" dirty="0">
                <a:solidFill>
                  <a:srgbClr val="0000FF"/>
                </a:solidFill>
              </a:rPr>
              <a:t>(1839)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41721" y="1098272"/>
            <a:ext cx="429051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00FF"/>
                </a:solidFill>
              </a:rPr>
              <a:t>    "</a:t>
            </a:r>
            <a:r>
              <a:rPr lang="ru-RU" sz="1400" b="1" i="1" dirty="0" smtClean="0">
                <a:solidFill>
                  <a:srgbClr val="002060"/>
                </a:solidFill>
              </a:rPr>
              <a:t>Мцыри" — </a:t>
            </a:r>
            <a:r>
              <a:rPr lang="ru-RU" sz="1400" b="1" i="1" dirty="0">
                <a:solidFill>
                  <a:srgbClr val="002060"/>
                </a:solidFill>
              </a:rPr>
              <a:t>это </a:t>
            </a:r>
            <a:r>
              <a:rPr lang="ru-RU" sz="1400" b="1" i="1" dirty="0" smtClean="0">
                <a:solidFill>
                  <a:srgbClr val="002060"/>
                </a:solidFill>
              </a:rPr>
              <a:t>монолог-исповедь </a:t>
            </a:r>
            <a:r>
              <a:rPr lang="ru-RU" sz="1400" b="1" i="1" dirty="0">
                <a:solidFill>
                  <a:srgbClr val="002060"/>
                </a:solidFill>
              </a:rPr>
              <a:t>романтического героя, для которого свобода является смыслом </a:t>
            </a:r>
            <a:r>
              <a:rPr lang="ru-RU" sz="1400" b="1" i="1" dirty="0" smtClean="0">
                <a:solidFill>
                  <a:srgbClr val="002060"/>
                </a:solidFill>
              </a:rPr>
              <a:t>жизни.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7547" y="1988840"/>
            <a:ext cx="35283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Кругом меня цвел божий сад</a:t>
            </a:r>
            <a:r>
              <a:rPr lang="ru-RU" sz="1600" dirty="0" smtClean="0">
                <a:solidFill>
                  <a:srgbClr val="002060"/>
                </a:solidFill>
              </a:rPr>
              <a:t>;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Растений радужный </a:t>
            </a:r>
            <a:r>
              <a:rPr lang="ru-RU" sz="1600" dirty="0" smtClean="0">
                <a:solidFill>
                  <a:srgbClr val="002060"/>
                </a:solidFill>
              </a:rPr>
              <a:t>наряд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Хранил следы небесных слез</a:t>
            </a:r>
            <a:r>
              <a:rPr lang="ru-RU" sz="1600" dirty="0" smtClean="0">
                <a:solidFill>
                  <a:srgbClr val="002060"/>
                </a:solidFill>
              </a:rPr>
              <a:t>,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И кудри виноградных </a:t>
            </a:r>
            <a:r>
              <a:rPr lang="ru-RU" sz="1600" dirty="0" smtClean="0">
                <a:solidFill>
                  <a:srgbClr val="002060"/>
                </a:solidFill>
              </a:rPr>
              <a:t>лоз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Вились, красуясь меж </a:t>
            </a:r>
            <a:r>
              <a:rPr lang="ru-RU" sz="1600" dirty="0" smtClean="0">
                <a:solidFill>
                  <a:srgbClr val="002060"/>
                </a:solidFill>
              </a:rPr>
              <a:t>дерев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Прозрачной зеленью листов</a:t>
            </a:r>
            <a:r>
              <a:rPr lang="ru-RU" sz="1600" dirty="0" smtClean="0">
                <a:solidFill>
                  <a:srgbClr val="002060"/>
                </a:solidFill>
              </a:rPr>
              <a:t>;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И грозды полные на них</a:t>
            </a:r>
            <a:r>
              <a:rPr lang="ru-RU" sz="1600" dirty="0" smtClean="0">
                <a:solidFill>
                  <a:srgbClr val="002060"/>
                </a:solidFill>
              </a:rPr>
              <a:t>,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Серег подобье дорогих</a:t>
            </a:r>
            <a:r>
              <a:rPr lang="ru-RU" sz="1600" dirty="0" smtClean="0">
                <a:solidFill>
                  <a:srgbClr val="002060"/>
                </a:solidFill>
              </a:rPr>
              <a:t>,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Висели пышно, и </a:t>
            </a:r>
            <a:r>
              <a:rPr lang="ru-RU" sz="1600" dirty="0" smtClean="0">
                <a:solidFill>
                  <a:srgbClr val="002060"/>
                </a:solidFill>
              </a:rPr>
              <a:t>порой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К ним птиц летал пугливый </a:t>
            </a:r>
            <a:r>
              <a:rPr lang="ru-RU" sz="1600" dirty="0" smtClean="0">
                <a:solidFill>
                  <a:srgbClr val="002060"/>
                </a:solidFill>
              </a:rPr>
              <a:t>рой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И снова я к земле </a:t>
            </a:r>
            <a:r>
              <a:rPr lang="ru-RU" sz="1600" dirty="0" smtClean="0">
                <a:solidFill>
                  <a:srgbClr val="002060"/>
                </a:solidFill>
              </a:rPr>
              <a:t>припал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И снова вслушиваться </a:t>
            </a:r>
            <a:r>
              <a:rPr lang="ru-RU" sz="1600" dirty="0" smtClean="0">
                <a:solidFill>
                  <a:srgbClr val="002060"/>
                </a:solidFill>
              </a:rPr>
              <a:t>стал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К волшебным, странным голосам</a:t>
            </a:r>
            <a:r>
              <a:rPr lang="ru-RU" sz="1600" dirty="0" smtClean="0">
                <a:solidFill>
                  <a:srgbClr val="002060"/>
                </a:solidFill>
              </a:rPr>
              <a:t>;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Они шептались по кустам</a:t>
            </a:r>
            <a:r>
              <a:rPr lang="ru-RU" sz="1600" dirty="0" smtClean="0">
                <a:solidFill>
                  <a:srgbClr val="002060"/>
                </a:solidFill>
              </a:rPr>
              <a:t>,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Как будто речь свою </a:t>
            </a:r>
            <a:r>
              <a:rPr lang="ru-RU" sz="1600" dirty="0" smtClean="0">
                <a:solidFill>
                  <a:srgbClr val="002060"/>
                </a:solidFill>
              </a:rPr>
              <a:t>вели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О тайнах неба и </a:t>
            </a:r>
            <a:r>
              <a:rPr lang="ru-RU" sz="1600" dirty="0" smtClean="0">
                <a:solidFill>
                  <a:srgbClr val="002060"/>
                </a:solidFill>
              </a:rPr>
              <a:t>земли…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642918"/>
            <a:ext cx="113383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3729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928670"/>
            <a:ext cx="6143668" cy="530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915816" y="639529"/>
            <a:ext cx="32512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</a:rPr>
              <a:t>Александр Сергеевич Пушкин 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"Сказка </a:t>
            </a:r>
            <a:r>
              <a:rPr lang="ru-RU" i="1" dirty="0">
                <a:solidFill>
                  <a:srgbClr val="0000FF"/>
                </a:solidFill>
              </a:rPr>
              <a:t>о золотом </a:t>
            </a:r>
            <a:r>
              <a:rPr lang="ru-RU" i="1" dirty="0" smtClean="0">
                <a:solidFill>
                  <a:srgbClr val="0000FF"/>
                </a:solidFill>
              </a:rPr>
              <a:t>петушке"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298" y="1261576"/>
            <a:ext cx="49300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solidFill>
                  <a:srgbClr val="002060"/>
                </a:solidFill>
              </a:rPr>
              <a:t>"Сказка ложь, да в ней намек, добрым молодцам урок"... </a:t>
            </a:r>
            <a:r>
              <a:rPr lang="ru-RU" sz="1400" b="1" i="1" dirty="0" smtClean="0">
                <a:solidFill>
                  <a:srgbClr val="002060"/>
                </a:solidFill>
              </a:rPr>
              <a:t>сказка </a:t>
            </a:r>
            <a:r>
              <a:rPr lang="ru-RU" sz="1400" b="1" i="1" dirty="0">
                <a:solidFill>
                  <a:srgbClr val="002060"/>
                </a:solidFill>
              </a:rPr>
              <a:t>о золотом петушке, который смотрел за царскими землями и предупреждал царя, если появлялся враг.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84048" y="2132856"/>
            <a:ext cx="34381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</a:rPr>
              <a:t>Негде, в тридевятом царстве,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В тридесятом государстве,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Жил-был славный царь Дадон.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С молоду был грозен он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И соседям то и дело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Наносил обиды смело;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Но под старость захотел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Отдохнуть от ратных дел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И покой себе устроить.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Тут соседи беспокоить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Стали старого царя,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Страшный вред ему творя.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Чтоб концы своих владений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Охранять от нападений,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Должен был он содержать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Многочисленную рать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42917"/>
            <a:ext cx="1500198" cy="199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9643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642918"/>
            <a:ext cx="4920889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857488" y="500042"/>
            <a:ext cx="34340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</a:rPr>
              <a:t>Борис Владимирович </a:t>
            </a:r>
            <a:r>
              <a:rPr lang="ru-RU" b="1" i="1" dirty="0" smtClean="0">
                <a:solidFill>
                  <a:srgbClr val="0000FF"/>
                </a:solidFill>
              </a:rPr>
              <a:t>ЗАХОДЕР</a:t>
            </a:r>
          </a:p>
          <a:p>
            <a:pPr algn="ctr"/>
            <a:r>
              <a:rPr lang="ru-RU" b="1" i="1" dirty="0" smtClean="0">
                <a:solidFill>
                  <a:srgbClr val="0000FF"/>
                </a:solidFill>
              </a:rPr>
              <a:t>"</a:t>
            </a:r>
            <a:r>
              <a:rPr lang="ru-RU" b="1" i="1" dirty="0" err="1" smtClean="0">
                <a:solidFill>
                  <a:srgbClr val="0000FF"/>
                </a:solidFill>
              </a:rPr>
              <a:t>Считалия</a:t>
            </a:r>
            <a:r>
              <a:rPr lang="ru-RU" b="1" i="1" dirty="0" smtClean="0">
                <a:solidFill>
                  <a:srgbClr val="0000FF"/>
                </a:solidFill>
              </a:rPr>
              <a:t>" </a:t>
            </a:r>
            <a:r>
              <a:rPr lang="ru-RU" b="1" i="1" dirty="0">
                <a:solidFill>
                  <a:srgbClr val="0000FF"/>
                </a:solidFill>
              </a:rPr>
              <a:t>(1979)</a:t>
            </a:r>
          </a:p>
          <a:p>
            <a:pPr algn="ctr"/>
            <a:endParaRPr lang="ru-RU" b="1" i="1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60576" y="1412775"/>
            <a:ext cx="48600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002060"/>
                </a:solidFill>
              </a:rPr>
              <a:t>     Считалки </a:t>
            </a:r>
            <a:r>
              <a:rPr lang="ru-RU" sz="1400" b="1" i="1" dirty="0">
                <a:solidFill>
                  <a:srgbClr val="002060"/>
                </a:solidFill>
              </a:rPr>
              <a:t>Борис Заходер собирал с детства. Точнее сначала он просто играл прятки и </a:t>
            </a:r>
            <a:r>
              <a:rPr lang="ru-RU" sz="1400" b="1" i="1" dirty="0" smtClean="0">
                <a:solidFill>
                  <a:srgbClr val="002060"/>
                </a:solidFill>
              </a:rPr>
              <a:t>в салочки </a:t>
            </a:r>
            <a:r>
              <a:rPr lang="ru-RU" sz="1400" b="1" i="1" dirty="0">
                <a:solidFill>
                  <a:srgbClr val="002060"/>
                </a:solidFill>
              </a:rPr>
              <a:t>и, конечно, </a:t>
            </a:r>
            <a:r>
              <a:rPr lang="ru-RU" sz="1400" b="1" i="1" dirty="0" smtClean="0">
                <a:solidFill>
                  <a:srgbClr val="002060"/>
                </a:solidFill>
              </a:rPr>
              <a:t>"считался". </a:t>
            </a:r>
            <a:r>
              <a:rPr lang="ru-RU" sz="1400" b="1" i="1" dirty="0">
                <a:solidFill>
                  <a:srgbClr val="002060"/>
                </a:solidFill>
              </a:rPr>
              <a:t>А потом, когда вырос и стал писателем — собрал свои детские считалки в этой книжке. Эта книга — знак его безмерной благодарности чудесной стране детства под названием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Считалия</a:t>
            </a:r>
            <a:r>
              <a:rPr lang="ru-RU" sz="1400" b="1" i="1" dirty="0" smtClean="0">
                <a:solidFill>
                  <a:srgbClr val="002060"/>
                </a:solidFill>
              </a:rPr>
              <a:t>.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0782" y="3506341"/>
            <a:ext cx="280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Из </a:t>
            </a:r>
            <a:r>
              <a:rPr lang="ru-RU" dirty="0">
                <a:solidFill>
                  <a:srgbClr val="002060"/>
                </a:solidFill>
              </a:rPr>
              <a:t>окошка мне видна</a:t>
            </a:r>
          </a:p>
          <a:p>
            <a:r>
              <a:rPr lang="ru-RU" dirty="0">
                <a:solidFill>
                  <a:srgbClr val="002060"/>
                </a:solidFill>
              </a:rPr>
              <a:t> Расчудесная страна,</a:t>
            </a:r>
          </a:p>
          <a:p>
            <a:r>
              <a:rPr lang="ru-RU" dirty="0">
                <a:solidFill>
                  <a:srgbClr val="002060"/>
                </a:solidFill>
              </a:rPr>
              <a:t> Где живут Считалочки.</a:t>
            </a:r>
          </a:p>
          <a:p>
            <a:r>
              <a:rPr lang="ru-RU" dirty="0">
                <a:solidFill>
                  <a:srgbClr val="002060"/>
                </a:solidFill>
              </a:rPr>
              <a:t> Каждый там не раз бывал,</a:t>
            </a:r>
          </a:p>
          <a:p>
            <a:r>
              <a:rPr lang="ru-RU" dirty="0">
                <a:solidFill>
                  <a:srgbClr val="002060"/>
                </a:solidFill>
              </a:rPr>
              <a:t> Кто когда-нибудь играл</a:t>
            </a:r>
          </a:p>
          <a:p>
            <a:r>
              <a:rPr lang="ru-RU" dirty="0">
                <a:solidFill>
                  <a:srgbClr val="002060"/>
                </a:solidFill>
              </a:rPr>
              <a:t> В прятки или салочки</a:t>
            </a:r>
            <a:r>
              <a:rPr lang="ru-RU" dirty="0" smtClean="0">
                <a:solidFill>
                  <a:srgbClr val="002060"/>
                </a:solidFill>
              </a:rPr>
              <a:t>...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574" y="1357298"/>
            <a:ext cx="17276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857496"/>
            <a:ext cx="2357454" cy="331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482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9654" y="857232"/>
            <a:ext cx="365143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235821" y="568091"/>
            <a:ext cx="31935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</a:rPr>
              <a:t>Александр Сергеевич </a:t>
            </a:r>
            <a:r>
              <a:rPr lang="ru-RU" b="1" i="1" dirty="0" smtClean="0">
                <a:solidFill>
                  <a:srgbClr val="0000FF"/>
                </a:solidFill>
              </a:rPr>
              <a:t>Пушкин</a:t>
            </a:r>
          </a:p>
          <a:p>
            <a:pPr algn="ctr"/>
            <a:r>
              <a:rPr lang="ru-RU" i="1" dirty="0">
                <a:solidFill>
                  <a:srgbClr val="0000FF"/>
                </a:solidFill>
              </a:rPr>
              <a:t> </a:t>
            </a:r>
            <a:r>
              <a:rPr lang="ru-RU" i="1" dirty="0" smtClean="0">
                <a:solidFill>
                  <a:srgbClr val="0000FF"/>
                </a:solidFill>
              </a:rPr>
              <a:t>"Пиковая дама"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78327" y="1266284"/>
            <a:ext cx="252230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002060"/>
                </a:solidFill>
              </a:rPr>
              <a:t>   </a:t>
            </a:r>
            <a:r>
              <a:rPr lang="ru-RU" sz="1200" b="1" i="1" dirty="0" smtClean="0">
                <a:solidFill>
                  <a:srgbClr val="002060"/>
                </a:solidFill>
              </a:rPr>
              <a:t>Молодой</a:t>
            </a:r>
            <a:r>
              <a:rPr lang="ru-RU" sz="1200" b="1" i="1" dirty="0">
                <a:solidFill>
                  <a:srgbClr val="002060"/>
                </a:solidFill>
              </a:rPr>
              <a:t>, амбициозный и достаточно беспринципный инженер Герман хочет разбогатеть. Игра в карты кажется ему подходящим, но слишком рискованным средством. Герман готов играть, но только зная беспроигрышный вариант. В обществе ходят слухи о том, что некая старая графиня знает особый секрет…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351356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   </a:t>
            </a:r>
            <a:r>
              <a:rPr lang="ru-RU" sz="1600" dirty="0" smtClean="0">
                <a:solidFill>
                  <a:srgbClr val="002060"/>
                </a:solidFill>
              </a:rPr>
              <a:t>Старая </a:t>
            </a:r>
            <a:r>
              <a:rPr lang="ru-RU" sz="1600" dirty="0">
                <a:solidFill>
                  <a:srgbClr val="002060"/>
                </a:solidFill>
              </a:rPr>
              <a:t>графиня *** сидела в своей уборной перед зеркалом. Три девушки окружали её. Одна держала банку румян, другая коробку со шпильками, третья высокий чепец с лентами огненного цвета. Графиня не имела ни малейшего притязания на красоту, давно увядшую, но сохраняла все привычки своей молодости, строго следовала модам семидесятых годов и одевалась так же долго, так же старательно, как и шестьдесят лет тому назад</a:t>
            </a:r>
            <a:r>
              <a:rPr lang="ru-RU" sz="1600" dirty="0" smtClean="0">
                <a:solidFill>
                  <a:srgbClr val="002060"/>
                </a:solidFill>
              </a:rPr>
              <a:t>...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642918"/>
            <a:ext cx="132092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78423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642918"/>
            <a:ext cx="3571900" cy="54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4761286" y="568091"/>
            <a:ext cx="29404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</a:rPr>
              <a:t>Петра Павловича Ершова </a:t>
            </a:r>
            <a:endParaRPr lang="ru-RU" b="1" i="1" dirty="0" smtClean="0">
              <a:solidFill>
                <a:srgbClr val="0000FF"/>
              </a:solidFill>
            </a:endParaRP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"Конек-горбунок" </a:t>
            </a:r>
            <a:r>
              <a:rPr lang="ru-RU" i="1" dirty="0">
                <a:solidFill>
                  <a:srgbClr val="0000FF"/>
                </a:solidFill>
              </a:rPr>
              <a:t>(1834</a:t>
            </a:r>
            <a:r>
              <a:rPr lang="ru-RU" i="1" dirty="0" smtClean="0">
                <a:solidFill>
                  <a:srgbClr val="0000FF"/>
                </a:solidFill>
              </a:rPr>
              <a:t>)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50920" y="1237057"/>
            <a:ext cx="19077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002060"/>
                </a:solidFill>
              </a:rPr>
              <a:t>    Замечательная </a:t>
            </a:r>
            <a:r>
              <a:rPr lang="ru-RU" sz="1400" b="1" i="1" dirty="0">
                <a:solidFill>
                  <a:srgbClr val="002060"/>
                </a:solidFill>
              </a:rPr>
              <a:t>сказка об Иванушке-дурачке и его верном друге волшебном </a:t>
            </a:r>
            <a:r>
              <a:rPr lang="ru-RU" sz="1400" b="1" i="1" dirty="0" smtClean="0">
                <a:solidFill>
                  <a:srgbClr val="002060"/>
                </a:solidFill>
              </a:rPr>
              <a:t>Коньке-Горбунке.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6097" y="270892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     В долгом времени аль вскоре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     Приключилося им горе: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     Кто-то в поле стал ходить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     И пшеницу шевелить.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     Мужички такой печали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     Отродяся не видали;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     Стали думать да гадать -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     Как бы вора соглядать;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     Наконец себе смекнули,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     Чтоб стоять на карауле,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     Хлеб ночами поберечь,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     Злого вора подстеречь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7781" y="571479"/>
            <a:ext cx="1412243" cy="257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4359" y="3786190"/>
            <a:ext cx="169385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7833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714356"/>
            <a:ext cx="609104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627784" y="6321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</a:rPr>
              <a:t>Одоевский Владимир </a:t>
            </a:r>
            <a:r>
              <a:rPr lang="ru-RU" b="1" i="1" dirty="0" smtClean="0">
                <a:solidFill>
                  <a:srgbClr val="0000FF"/>
                </a:solidFill>
              </a:rPr>
              <a:t>Федорович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"Городок </a:t>
            </a:r>
            <a:r>
              <a:rPr lang="ru-RU" i="1" dirty="0">
                <a:solidFill>
                  <a:srgbClr val="0000FF"/>
                </a:solidFill>
              </a:rPr>
              <a:t>в </a:t>
            </a:r>
            <a:r>
              <a:rPr lang="ru-RU" i="1" dirty="0" smtClean="0">
                <a:solidFill>
                  <a:srgbClr val="0000FF"/>
                </a:solidFill>
              </a:rPr>
              <a:t>табакерке" </a:t>
            </a:r>
            <a:r>
              <a:rPr lang="ru-RU" i="1" dirty="0">
                <a:solidFill>
                  <a:srgbClr val="0000FF"/>
                </a:solidFill>
              </a:rPr>
              <a:t>(1834</a:t>
            </a:r>
            <a:r>
              <a:rPr lang="ru-RU" i="1" dirty="0" smtClean="0">
                <a:solidFill>
                  <a:srgbClr val="0000FF"/>
                </a:solidFill>
              </a:rPr>
              <a:t>)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191683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     Папенька  </a:t>
            </a:r>
            <a:r>
              <a:rPr lang="ru-RU" dirty="0">
                <a:solidFill>
                  <a:srgbClr val="002060"/>
                </a:solidFill>
              </a:rPr>
              <a:t>поставил на стол табакерку. "Поди-ка сюда, Миша, </a:t>
            </a:r>
            <a:r>
              <a:rPr lang="ru-RU" dirty="0" smtClean="0">
                <a:solidFill>
                  <a:srgbClr val="002060"/>
                </a:solidFill>
              </a:rPr>
              <a:t>посмотри-ка",- сказал  </a:t>
            </a:r>
            <a:r>
              <a:rPr lang="ru-RU" dirty="0">
                <a:solidFill>
                  <a:srgbClr val="002060"/>
                </a:solidFill>
              </a:rPr>
              <a:t>он. </a:t>
            </a:r>
            <a:r>
              <a:rPr lang="ru-RU" dirty="0" smtClean="0">
                <a:solidFill>
                  <a:srgbClr val="002060"/>
                </a:solidFill>
              </a:rPr>
              <a:t>Миша  </a:t>
            </a:r>
            <a:r>
              <a:rPr lang="ru-RU" dirty="0">
                <a:solidFill>
                  <a:srgbClr val="002060"/>
                </a:solidFill>
              </a:rPr>
              <a:t>был  послушный  мальчик; тотчас оставил игрушки и подошел </a:t>
            </a:r>
            <a:r>
              <a:rPr lang="ru-RU" dirty="0" smtClean="0">
                <a:solidFill>
                  <a:srgbClr val="002060"/>
                </a:solidFill>
              </a:rPr>
              <a:t>к папеньке</a:t>
            </a:r>
            <a:r>
              <a:rPr lang="ru-RU" dirty="0">
                <a:solidFill>
                  <a:srgbClr val="002060"/>
                </a:solidFill>
              </a:rPr>
              <a:t>.   Да   уж  и  было  чего  посмотреть!  Какая </a:t>
            </a:r>
            <a:r>
              <a:rPr lang="ru-RU" dirty="0" smtClean="0">
                <a:solidFill>
                  <a:srgbClr val="002060"/>
                </a:solidFill>
              </a:rPr>
              <a:t>прекрасная табакерка! пестренькая, из </a:t>
            </a:r>
            <a:r>
              <a:rPr lang="ru-RU" dirty="0">
                <a:solidFill>
                  <a:srgbClr val="002060"/>
                </a:solidFill>
              </a:rPr>
              <a:t>черепахи. А что на крышке-то! Ворота, башенки, домик, </a:t>
            </a:r>
            <a:r>
              <a:rPr lang="ru-RU" dirty="0" smtClean="0">
                <a:solidFill>
                  <a:srgbClr val="002060"/>
                </a:solidFill>
              </a:rPr>
              <a:t>другой, третий</a:t>
            </a:r>
            <a:r>
              <a:rPr lang="ru-RU" dirty="0">
                <a:solidFill>
                  <a:srgbClr val="002060"/>
                </a:solidFill>
              </a:rPr>
              <a:t>,  четвертый, - и счесть нельзя, и все мал мала меньше, и все золотые; </a:t>
            </a:r>
            <a:r>
              <a:rPr lang="ru-RU" dirty="0" smtClean="0">
                <a:solidFill>
                  <a:srgbClr val="002060"/>
                </a:solidFill>
              </a:rPr>
              <a:t>а деревья-то  </a:t>
            </a:r>
            <a:r>
              <a:rPr lang="ru-RU" dirty="0">
                <a:solidFill>
                  <a:srgbClr val="002060"/>
                </a:solidFill>
              </a:rPr>
              <a:t>также  золотые, а листики на них серебряные; а за деревьями </a:t>
            </a:r>
            <a:r>
              <a:rPr lang="ru-RU" dirty="0" smtClean="0">
                <a:solidFill>
                  <a:srgbClr val="002060"/>
                </a:solidFill>
              </a:rPr>
              <a:t>встает солнышко</a:t>
            </a:r>
            <a:r>
              <a:rPr lang="ru-RU" dirty="0">
                <a:solidFill>
                  <a:srgbClr val="002060"/>
                </a:solidFill>
              </a:rPr>
              <a:t>, и от него розовые лучи расходятся по всему </a:t>
            </a:r>
            <a:r>
              <a:rPr lang="ru-RU" dirty="0" smtClean="0">
                <a:solidFill>
                  <a:srgbClr val="002060"/>
                </a:solidFill>
              </a:rPr>
              <a:t>небу…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642918"/>
            <a:ext cx="1500198" cy="195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7029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846055"/>
            <a:ext cx="45398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</a:rPr>
              <a:t>Карамзин </a:t>
            </a:r>
            <a:r>
              <a:rPr lang="ru-RU" b="1" i="1" dirty="0">
                <a:solidFill>
                  <a:srgbClr val="0000FF"/>
                </a:solidFill>
              </a:rPr>
              <a:t>Николай </a:t>
            </a:r>
            <a:r>
              <a:rPr lang="ru-RU" b="1" i="1" dirty="0" smtClean="0">
                <a:solidFill>
                  <a:srgbClr val="0000FF"/>
                </a:solidFill>
              </a:rPr>
              <a:t>Михайлович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"История </a:t>
            </a:r>
            <a:r>
              <a:rPr lang="ru-RU" i="1" dirty="0">
                <a:solidFill>
                  <a:srgbClr val="0000FF"/>
                </a:solidFill>
              </a:rPr>
              <a:t>государства </a:t>
            </a:r>
            <a:r>
              <a:rPr lang="ru-RU" i="1" dirty="0" smtClean="0">
                <a:solidFill>
                  <a:srgbClr val="0000FF"/>
                </a:solidFill>
              </a:rPr>
              <a:t>Российского" </a:t>
            </a:r>
            <a:r>
              <a:rPr lang="ru-RU" i="1" dirty="0">
                <a:solidFill>
                  <a:srgbClr val="0000FF"/>
                </a:solidFill>
              </a:rPr>
              <a:t>(1829</a:t>
            </a:r>
            <a:r>
              <a:rPr lang="ru-RU" i="1" dirty="0" smtClean="0">
                <a:solidFill>
                  <a:srgbClr val="0000FF"/>
                </a:solidFill>
              </a:rPr>
              <a:t>)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189139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    "</a:t>
            </a:r>
            <a:r>
              <a:rPr lang="ru-RU" sz="1400" b="1" i="1" dirty="0" smtClean="0">
                <a:solidFill>
                  <a:srgbClr val="002060"/>
                </a:solidFill>
              </a:rPr>
              <a:t>История" </a:t>
            </a:r>
            <a:r>
              <a:rPr lang="ru-RU" sz="1400" b="1" i="1" dirty="0">
                <a:solidFill>
                  <a:srgbClr val="002060"/>
                </a:solidFill>
              </a:rPr>
              <a:t>Карамзина не была первым описанием истории России, до него были труды В. Н. Татищева и М. М. Щербатова. Но именно Карамзин открыл историю России для широкой образованной </a:t>
            </a:r>
            <a:r>
              <a:rPr lang="ru-RU" sz="1400" b="1" i="1" dirty="0" smtClean="0">
                <a:solidFill>
                  <a:srgbClr val="002060"/>
                </a:solidFill>
              </a:rPr>
              <a:t>публики.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7470" y="3501008"/>
            <a:ext cx="51845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</a:t>
            </a:r>
            <a:r>
              <a:rPr lang="ru-RU" dirty="0" smtClean="0">
                <a:solidFill>
                  <a:srgbClr val="002060"/>
                </a:solidFill>
              </a:rPr>
              <a:t>История </a:t>
            </a:r>
            <a:r>
              <a:rPr lang="ru-RU" dirty="0">
                <a:solidFill>
                  <a:srgbClr val="002060"/>
                </a:solidFill>
              </a:rPr>
              <a:t>в некотором  смысле  есть  священная  книга  народов:  </a:t>
            </a:r>
            <a:r>
              <a:rPr lang="ru-RU" dirty="0" smtClean="0">
                <a:solidFill>
                  <a:srgbClr val="002060"/>
                </a:solidFill>
              </a:rPr>
              <a:t>главная, необходимая</a:t>
            </a:r>
            <a:r>
              <a:rPr lang="ru-RU" dirty="0">
                <a:solidFill>
                  <a:srgbClr val="002060"/>
                </a:solidFill>
              </a:rPr>
              <a:t>; зерцало их бытия и деятельности; скрижаль откровений и  </a:t>
            </a:r>
            <a:r>
              <a:rPr lang="ru-RU" dirty="0" smtClean="0">
                <a:solidFill>
                  <a:srgbClr val="002060"/>
                </a:solidFill>
              </a:rPr>
              <a:t>правил; завет </a:t>
            </a:r>
            <a:r>
              <a:rPr lang="ru-RU" dirty="0">
                <a:solidFill>
                  <a:srgbClr val="002060"/>
                </a:solidFill>
              </a:rPr>
              <a:t>предков  к  потомству;  дополнение,  изъяснение  настоящего  и  </a:t>
            </a:r>
            <a:r>
              <a:rPr lang="ru-RU" dirty="0" smtClean="0">
                <a:solidFill>
                  <a:srgbClr val="002060"/>
                </a:solidFill>
              </a:rPr>
              <a:t>пример будущего.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6"/>
            <a:ext cx="1500198" cy="195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8821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727" y="642918"/>
            <a:ext cx="4923917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357454" y="7197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</a:rPr>
              <a:t>Антоний Погорельский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 "Чёрная </a:t>
            </a:r>
            <a:r>
              <a:rPr lang="ru-RU" i="1" dirty="0">
                <a:solidFill>
                  <a:srgbClr val="0000FF"/>
                </a:solidFill>
              </a:rPr>
              <a:t>курица, или Подземные    </a:t>
            </a:r>
            <a:r>
              <a:rPr lang="ru-RU" i="1" dirty="0" smtClean="0">
                <a:solidFill>
                  <a:srgbClr val="0000FF"/>
                </a:solidFill>
              </a:rPr>
              <a:t>жители" </a:t>
            </a:r>
            <a:r>
              <a:rPr lang="ru-RU" i="1" dirty="0">
                <a:solidFill>
                  <a:srgbClr val="0000FF"/>
                </a:solidFill>
              </a:rPr>
              <a:t>(1829</a:t>
            </a:r>
            <a:r>
              <a:rPr lang="ru-RU" i="1" dirty="0" smtClean="0">
                <a:solidFill>
                  <a:srgbClr val="0000FF"/>
                </a:solidFill>
              </a:rPr>
              <a:t>)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91683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    </a:t>
            </a: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числе тридцати или сорока детей, обучавшихся в том пансионе, находился один мальчик, по имени Алёша, которому тогда было не более 9 или 10 лет. Родители его, жившие далеко-далеко от Петербурга, года за два перед тем привезли его в столицу, отдали в пансион и возвратились домой, заплатив учителю условленную плату за несколько лет вперёд. Алёша был мальчик умненький, миленький, учился хорошо, и все его любили и ласкали. Однако, несмотря на то, ему часто скучно бывало в пансионе, а иногда даже и </a:t>
            </a:r>
            <a:r>
              <a:rPr lang="ru-RU" dirty="0" smtClean="0">
                <a:solidFill>
                  <a:srgbClr val="002060"/>
                </a:solidFill>
              </a:rPr>
              <a:t>грустно…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42"/>
            <a:ext cx="152961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612026"/>
            <a:ext cx="1500198" cy="195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4258780"/>
            <a:ext cx="1571636" cy="181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51961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658545"/>
            <a:ext cx="3571900" cy="541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107694" y="630550"/>
            <a:ext cx="3335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</a:rPr>
              <a:t>Михаил Юрьевич Лермонтов </a:t>
            </a:r>
            <a:endParaRPr lang="ru-RU" b="1" i="1" dirty="0" smtClean="0">
              <a:solidFill>
                <a:srgbClr val="0000FF"/>
              </a:solidFill>
            </a:endParaRP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"Демон" </a:t>
            </a:r>
            <a:r>
              <a:rPr lang="ru-RU" i="1" dirty="0">
                <a:solidFill>
                  <a:srgbClr val="0000FF"/>
                </a:solidFill>
              </a:rPr>
              <a:t>(1829)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86314" y="799837"/>
            <a:ext cx="367240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И входит он, любить готовый,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С душой, открытой для добра,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И мыслит он, что жизни новой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Пришла желанная пора.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Неясный трепет ожиданья,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Страх неизвестности немой,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Как будто в первое свиданье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Спознались с гордою душой.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То было злое предвещанье!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Он входит, смотрит — перед ним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Посланник рая, херувим,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Хранитель грешницы прекрасной,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Стоит с блистающим челом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И от врага с улыбкой ясной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Приосенил ее крылом;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И луч божественного света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Вдруг ослепил нечистый взор,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И вместо сладкого привета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Раздался тягостный </a:t>
            </a:r>
            <a:r>
              <a:rPr lang="ru-RU" dirty="0" smtClean="0">
                <a:solidFill>
                  <a:srgbClr val="002060"/>
                </a:solidFill>
              </a:rPr>
              <a:t>укор…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3642" y="1395462"/>
            <a:ext cx="408369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</a:t>
            </a:r>
            <a:r>
              <a:rPr lang="ru-RU" sz="1400" b="1" i="1" dirty="0" smtClean="0">
                <a:solidFill>
                  <a:srgbClr val="002060"/>
                </a:solidFill>
              </a:rPr>
              <a:t>Романтическая </a:t>
            </a:r>
            <a:r>
              <a:rPr lang="ru-RU" sz="1400" b="1" i="1" dirty="0">
                <a:solidFill>
                  <a:srgbClr val="002060"/>
                </a:solidFill>
              </a:rPr>
              <a:t>поэма о любви небожителя к </a:t>
            </a:r>
            <a:r>
              <a:rPr lang="ru-RU" sz="1400" b="1" i="1" dirty="0" smtClean="0">
                <a:solidFill>
                  <a:srgbClr val="002060"/>
                </a:solidFill>
              </a:rPr>
              <a:t>смертной</a:t>
            </a:r>
            <a:r>
              <a:rPr lang="ru-RU" sz="1400" b="1" i="1" dirty="0">
                <a:solidFill>
                  <a:srgbClr val="002060"/>
                </a:solidFill>
              </a:rPr>
              <a:t>. </a:t>
            </a:r>
            <a:endParaRPr lang="ru-RU" sz="1400" b="1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1400" b="1" i="1" dirty="0" smtClean="0">
                <a:solidFill>
                  <a:srgbClr val="002060"/>
                </a:solidFill>
              </a:rPr>
              <a:t>    В </a:t>
            </a:r>
            <a:r>
              <a:rPr lang="ru-RU" sz="1400" b="1" i="1" dirty="0">
                <a:solidFill>
                  <a:srgbClr val="002060"/>
                </a:solidFill>
              </a:rPr>
              <a:t>любви к ней он видит надежду на возрождение другой, высокой и чистой </a:t>
            </a:r>
            <a:r>
              <a:rPr lang="ru-RU" sz="1400" b="1" i="1" dirty="0" smtClean="0">
                <a:solidFill>
                  <a:srgbClr val="002060"/>
                </a:solidFill>
              </a:rPr>
              <a:t>жизни. Но его любовь губит красавицу Тамару.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928934"/>
            <a:ext cx="132475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023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857232"/>
            <a:ext cx="557378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062787" y="568091"/>
            <a:ext cx="34080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</a:rPr>
              <a:t>Грибоедов Александр </a:t>
            </a:r>
            <a:r>
              <a:rPr lang="ru-RU" b="1" i="1" dirty="0" smtClean="0">
                <a:solidFill>
                  <a:srgbClr val="0000FF"/>
                </a:solidFill>
              </a:rPr>
              <a:t>Сергеевич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"Горе </a:t>
            </a:r>
            <a:r>
              <a:rPr lang="ru-RU" i="1" dirty="0">
                <a:solidFill>
                  <a:srgbClr val="0000FF"/>
                </a:solidFill>
              </a:rPr>
              <a:t>от </a:t>
            </a:r>
            <a:r>
              <a:rPr lang="ru-RU" i="1" dirty="0" smtClean="0">
                <a:solidFill>
                  <a:srgbClr val="0000FF"/>
                </a:solidFill>
              </a:rPr>
              <a:t>ума" </a:t>
            </a:r>
            <a:r>
              <a:rPr lang="ru-RU" i="1" dirty="0">
                <a:solidFill>
                  <a:srgbClr val="0000FF"/>
                </a:solidFill>
              </a:rPr>
              <a:t>(1824</a:t>
            </a:r>
            <a:r>
              <a:rPr lang="ru-RU" i="1" dirty="0" smtClean="0">
                <a:solidFill>
                  <a:srgbClr val="0000FF"/>
                </a:solidFill>
              </a:rPr>
              <a:t>)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1577392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</a:rPr>
              <a:t>    Комедия </a:t>
            </a: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</a:rPr>
              <a:t>в стихах А. С. Грибоедова — произведение, сделавшее своего создателя классиком русской литературы.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59256" y="242088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i="1" dirty="0"/>
              <a:t>София</a:t>
            </a:r>
          </a:p>
          <a:p>
            <a:r>
              <a:rPr lang="ru-RU" sz="1600" dirty="0" smtClean="0"/>
              <a:t>Да</a:t>
            </a:r>
            <a:r>
              <a:rPr lang="ru-RU" sz="1600" dirty="0"/>
              <a:t>, с Чацким, правда, мы воспитаны, росли;</a:t>
            </a:r>
          </a:p>
          <a:p>
            <a:r>
              <a:rPr lang="ru-RU" sz="1600" dirty="0"/>
              <a:t> Привычка вместе быть день каждый неразлучно</a:t>
            </a:r>
          </a:p>
          <a:p>
            <a:r>
              <a:rPr lang="ru-RU" sz="1600" dirty="0"/>
              <a:t> Связала детскою нас дружбой; но потом</a:t>
            </a:r>
          </a:p>
          <a:p>
            <a:r>
              <a:rPr lang="ru-RU" sz="1600" dirty="0"/>
              <a:t> Он съехал, уж у нас ему казалось скучно,</a:t>
            </a:r>
          </a:p>
          <a:p>
            <a:r>
              <a:rPr lang="ru-RU" sz="1600" dirty="0"/>
              <a:t> И редко посещал наш дом;</a:t>
            </a:r>
          </a:p>
          <a:p>
            <a:r>
              <a:rPr lang="ru-RU" sz="1600" dirty="0"/>
              <a:t> Потом опять прикинулся влюблённым,</a:t>
            </a:r>
          </a:p>
          <a:p>
            <a:r>
              <a:rPr lang="ru-RU" sz="1600" dirty="0"/>
              <a:t> Взыскательным и огорчённым!!.</a:t>
            </a:r>
          </a:p>
          <a:p>
            <a:r>
              <a:rPr lang="ru-RU" sz="1600" dirty="0"/>
              <a:t> Остёр, умён, красноречив,</a:t>
            </a:r>
          </a:p>
          <a:p>
            <a:r>
              <a:rPr lang="ru-RU" sz="1600" dirty="0"/>
              <a:t> В друзьях особенно счастлив,</a:t>
            </a:r>
          </a:p>
          <a:p>
            <a:r>
              <a:rPr lang="ru-RU" sz="1600" dirty="0"/>
              <a:t> Вот об себе задумал он высоко…</a:t>
            </a:r>
          </a:p>
          <a:p>
            <a:r>
              <a:rPr lang="ru-RU" sz="1600" dirty="0"/>
              <a:t> Охота странствовать напала на </a:t>
            </a:r>
            <a:r>
              <a:rPr lang="ru-RU" sz="1600" dirty="0" smtClean="0"/>
              <a:t>него… </a:t>
            </a:r>
            <a:endParaRPr lang="ru-RU" sz="16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642918"/>
            <a:ext cx="1285884" cy="193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2953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500042"/>
            <a:ext cx="4214842" cy="576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928926" y="496653"/>
            <a:ext cx="32749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</a:rPr>
              <a:t>Александр Сергеевич  Пушкин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"</a:t>
            </a:r>
            <a:r>
              <a:rPr lang="ru-RU" i="1" dirty="0" err="1" smtClean="0">
                <a:solidFill>
                  <a:srgbClr val="0000FF"/>
                </a:solidFill>
              </a:rPr>
              <a:t>Цыганы</a:t>
            </a:r>
            <a:r>
              <a:rPr lang="ru-RU" i="1" dirty="0" smtClean="0">
                <a:solidFill>
                  <a:srgbClr val="0000FF"/>
                </a:solidFill>
              </a:rPr>
              <a:t>" 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22638" y="980728"/>
            <a:ext cx="610701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sz="1400" b="1" i="1" dirty="0" smtClean="0">
                <a:solidFill>
                  <a:srgbClr val="002060"/>
                </a:solidFill>
              </a:rPr>
              <a:t>Странствования </a:t>
            </a:r>
            <a:r>
              <a:rPr lang="ru-RU" sz="1400" b="1" i="1" dirty="0">
                <a:solidFill>
                  <a:srgbClr val="002060"/>
                </a:solidFill>
              </a:rPr>
              <a:t>Пушкина с цыганским табором в Молдавии летом 1821 года становятся подосновой истории героя, что акцентируется совпадением имен (Александр-Алеко). Автобиографическое начало определяет характер лирического повествования: сходство мыслей поэта и героя — оба они отрицают </a:t>
            </a:r>
            <a:r>
              <a:rPr lang="ru-RU" sz="1400" b="1" i="1" dirty="0" smtClean="0">
                <a:solidFill>
                  <a:srgbClr val="002060"/>
                </a:solidFill>
              </a:rPr>
              <a:t>"неволю </a:t>
            </a:r>
            <a:r>
              <a:rPr lang="ru-RU" sz="1400" b="1" i="1" dirty="0">
                <a:solidFill>
                  <a:srgbClr val="002060"/>
                </a:solidFill>
              </a:rPr>
              <a:t>душных </a:t>
            </a:r>
            <a:r>
              <a:rPr lang="ru-RU" sz="1400" b="1" i="1" dirty="0" smtClean="0">
                <a:solidFill>
                  <a:srgbClr val="002060"/>
                </a:solidFill>
              </a:rPr>
              <a:t>городов«.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2464758"/>
            <a:ext cx="35283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Цыганы шумною толпой</a:t>
            </a:r>
          </a:p>
          <a:p>
            <a:r>
              <a:rPr lang="ru-RU" dirty="0">
                <a:solidFill>
                  <a:srgbClr val="002060"/>
                </a:solidFill>
              </a:rPr>
              <a:t>По Бессарабии кочуют.</a:t>
            </a:r>
          </a:p>
          <a:p>
            <a:r>
              <a:rPr lang="ru-RU" dirty="0">
                <a:solidFill>
                  <a:srgbClr val="002060"/>
                </a:solidFill>
              </a:rPr>
              <a:t>Они сегодня над рекой</a:t>
            </a:r>
          </a:p>
          <a:p>
            <a:r>
              <a:rPr lang="ru-RU" dirty="0">
                <a:solidFill>
                  <a:srgbClr val="002060"/>
                </a:solidFill>
              </a:rPr>
              <a:t>В шатрах изодранных ночуют.</a:t>
            </a:r>
          </a:p>
          <a:p>
            <a:r>
              <a:rPr lang="ru-RU" dirty="0">
                <a:solidFill>
                  <a:srgbClr val="002060"/>
                </a:solidFill>
              </a:rPr>
              <a:t>Как вольность, весел их ночлег</a:t>
            </a:r>
          </a:p>
          <a:p>
            <a:r>
              <a:rPr lang="ru-RU" dirty="0">
                <a:solidFill>
                  <a:srgbClr val="002060"/>
                </a:solidFill>
              </a:rPr>
              <a:t>И мирный сон под небесами;</a:t>
            </a:r>
          </a:p>
          <a:p>
            <a:r>
              <a:rPr lang="ru-RU" dirty="0">
                <a:solidFill>
                  <a:srgbClr val="002060"/>
                </a:solidFill>
              </a:rPr>
              <a:t>Между колесами телег,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Полу завешанных </a:t>
            </a:r>
            <a:r>
              <a:rPr lang="ru-RU" dirty="0">
                <a:solidFill>
                  <a:srgbClr val="002060"/>
                </a:solidFill>
              </a:rPr>
              <a:t>коврами</a:t>
            </a:r>
            <a:r>
              <a:rPr lang="ru-RU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dirty="0">
                <a:solidFill>
                  <a:srgbClr val="002060"/>
                </a:solidFill>
              </a:rPr>
              <a:t>Горит огонь; семья кругом</a:t>
            </a:r>
          </a:p>
          <a:p>
            <a:r>
              <a:rPr lang="ru-RU" dirty="0">
                <a:solidFill>
                  <a:srgbClr val="002060"/>
                </a:solidFill>
              </a:rPr>
              <a:t>Готовит ужин; в чистом поле</a:t>
            </a:r>
          </a:p>
          <a:p>
            <a:r>
              <a:rPr lang="ru-RU" dirty="0">
                <a:solidFill>
                  <a:srgbClr val="002060"/>
                </a:solidFill>
              </a:rPr>
              <a:t>Пасутся кони; за шатром</a:t>
            </a:r>
          </a:p>
          <a:p>
            <a:r>
              <a:rPr lang="ru-RU" dirty="0">
                <a:solidFill>
                  <a:srgbClr val="002060"/>
                </a:solidFill>
              </a:rPr>
              <a:t>Ручной медведь лежит на воле.</a:t>
            </a:r>
          </a:p>
          <a:p>
            <a:r>
              <a:rPr lang="ru-RU" dirty="0">
                <a:solidFill>
                  <a:srgbClr val="002060"/>
                </a:solidFill>
              </a:rPr>
              <a:t>Всё живо посреди </a:t>
            </a:r>
            <a:r>
              <a:rPr lang="ru-RU" dirty="0" smtClean="0">
                <a:solidFill>
                  <a:srgbClr val="002060"/>
                </a:solidFill>
              </a:rPr>
              <a:t>степей…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714356"/>
            <a:ext cx="125730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643314"/>
            <a:ext cx="1785950" cy="246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2523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59" y="571480"/>
            <a:ext cx="6017993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5286380" y="500042"/>
            <a:ext cx="3456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</a:rPr>
              <a:t>Александр Сергеевич  Пушкин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"Граф Нулин" </a:t>
            </a:r>
            <a:r>
              <a:rPr lang="ru-RU" i="1" dirty="0">
                <a:solidFill>
                  <a:srgbClr val="0000FF"/>
                </a:solidFill>
              </a:rPr>
              <a:t>(1824</a:t>
            </a:r>
            <a:r>
              <a:rPr lang="ru-RU" i="1" dirty="0" smtClean="0">
                <a:solidFill>
                  <a:srgbClr val="0000FF"/>
                </a:solidFill>
              </a:rPr>
              <a:t>)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4612" y="790931"/>
            <a:ext cx="331236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</a:rPr>
              <a:t>Пора, пора! рога трубят;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Псари в охотничьих уборах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Чем свет уж на конях сидят,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Борзые прыгают на сворах.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Выходит барин на крыльцо,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Всё, подбочась, обозревает;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Его довольное лицо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Приятной важностью сияет.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Чекмень затянутый на нем,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Турецкой нож за кушаком,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За пазухой во фляжке ром,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И рог на бронзовой цепочке.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В ночном чепце, в одном платочке,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Глазами сонными жена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Сердито смотрит из окна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На сбор, на псарную тревогу...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Вот мужу подвели коня;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Он холку хвать и в стремя ногу,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Кричит жене: не жди меня!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И выезжает на </a:t>
            </a:r>
            <a:r>
              <a:rPr lang="ru-RU" sz="1600" dirty="0" smtClean="0">
                <a:solidFill>
                  <a:srgbClr val="002060"/>
                </a:solidFill>
              </a:rPr>
              <a:t>дорогу…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93349" y="1643050"/>
            <a:ext cx="273630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"</a:t>
            </a:r>
            <a:r>
              <a:rPr lang="ru-RU" sz="1400" b="1" i="1" dirty="0" smtClean="0">
                <a:solidFill>
                  <a:srgbClr val="002060"/>
                </a:solidFill>
              </a:rPr>
              <a:t>Граф Нулин" </a:t>
            </a:r>
            <a:r>
              <a:rPr lang="ru-RU" sz="1400" b="1" i="1" dirty="0">
                <a:solidFill>
                  <a:srgbClr val="002060"/>
                </a:solidFill>
              </a:rPr>
              <a:t>— короткая шуточная поэма, написанная Пушкиным всего за два утра 13 и 14 декабря 1825 </a:t>
            </a:r>
            <a:r>
              <a:rPr lang="ru-RU" sz="1400" b="1" i="1" dirty="0" smtClean="0">
                <a:solidFill>
                  <a:srgbClr val="002060"/>
                </a:solidFill>
              </a:rPr>
              <a:t>года </a:t>
            </a:r>
            <a:r>
              <a:rPr lang="ru-RU" sz="1400" b="1" i="1" dirty="0">
                <a:solidFill>
                  <a:srgbClr val="002060"/>
                </a:solidFill>
              </a:rPr>
              <a:t>во время ссылки в </a:t>
            </a:r>
            <a:r>
              <a:rPr lang="ru-RU" sz="1400" b="1" i="1" dirty="0" smtClean="0">
                <a:solidFill>
                  <a:srgbClr val="002060"/>
                </a:solidFill>
              </a:rPr>
              <a:t>Михайловском.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642918"/>
            <a:ext cx="1357322" cy="209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5296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5449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i="1" dirty="0" smtClean="0">
                <a:solidFill>
                  <a:srgbClr val="0000FF"/>
                </a:solidFill>
              </a:rPr>
              <a:t>Александр Сергеевич  Пушкин "</a:t>
            </a:r>
            <a:r>
              <a:rPr lang="ru-RU" i="1" dirty="0" smtClean="0">
                <a:solidFill>
                  <a:srgbClr val="0000FF"/>
                </a:solidFill>
              </a:rPr>
              <a:t>Воспоминания </a:t>
            </a:r>
            <a:r>
              <a:rPr lang="ru-RU" i="1" dirty="0">
                <a:solidFill>
                  <a:srgbClr val="0000FF"/>
                </a:solidFill>
              </a:rPr>
              <a:t>в Царском </a:t>
            </a:r>
            <a:r>
              <a:rPr lang="ru-RU" i="1" dirty="0" smtClean="0">
                <a:solidFill>
                  <a:srgbClr val="0000FF"/>
                </a:solidFill>
              </a:rPr>
              <a:t>Селе" 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8376" y="1410355"/>
            <a:ext cx="39747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002060"/>
                </a:solidFill>
              </a:rPr>
              <a:t>     Поэма, написанная 14-летним Александром Пушкиным во время обучения в Царскосельском Лицее.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32910" y="2204864"/>
            <a:ext cx="43924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С </a:t>
            </a:r>
            <a:r>
              <a:rPr lang="ru-RU" sz="1600" dirty="0">
                <a:solidFill>
                  <a:srgbClr val="002060"/>
                </a:solidFill>
              </a:rPr>
              <a:t>холмов кремнистых </a:t>
            </a:r>
            <a:r>
              <a:rPr lang="ru-RU" sz="1600" dirty="0" smtClean="0">
                <a:solidFill>
                  <a:srgbClr val="002060"/>
                </a:solidFill>
              </a:rPr>
              <a:t>водопады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Стекают бисерной рекой,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Там </a:t>
            </a:r>
            <a:r>
              <a:rPr lang="ru-RU" sz="1600" dirty="0">
                <a:solidFill>
                  <a:srgbClr val="002060"/>
                </a:solidFill>
              </a:rPr>
              <a:t>в тихом озере плескаются </a:t>
            </a:r>
            <a:r>
              <a:rPr lang="ru-RU" sz="1600" dirty="0" smtClean="0">
                <a:solidFill>
                  <a:srgbClr val="002060"/>
                </a:solidFill>
              </a:rPr>
              <a:t>наяды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Его ленивою волной;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А </a:t>
            </a:r>
            <a:r>
              <a:rPr lang="ru-RU" sz="1600" dirty="0">
                <a:solidFill>
                  <a:srgbClr val="002060"/>
                </a:solidFill>
              </a:rPr>
              <a:t>там в безмолвии огромные чертоги,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На </a:t>
            </a:r>
            <a:r>
              <a:rPr lang="ru-RU" sz="1600" dirty="0">
                <a:solidFill>
                  <a:srgbClr val="002060"/>
                </a:solidFill>
              </a:rPr>
              <a:t>своды опершись, несутся к облакам.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Не </a:t>
            </a:r>
            <a:r>
              <a:rPr lang="ru-RU" sz="1600" dirty="0">
                <a:solidFill>
                  <a:srgbClr val="002060"/>
                </a:solidFill>
              </a:rPr>
              <a:t>здесь ли мирны дни вели земные боги?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Не се ль Минервы росской храм</a:t>
            </a:r>
            <a:r>
              <a:rPr lang="ru-RU" sz="1600" dirty="0" smtClean="0">
                <a:solidFill>
                  <a:srgbClr val="002060"/>
                </a:solidFill>
              </a:rPr>
              <a:t>?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Не </a:t>
            </a:r>
            <a:r>
              <a:rPr lang="ru-RU" sz="1600" dirty="0">
                <a:solidFill>
                  <a:srgbClr val="002060"/>
                </a:solidFill>
              </a:rPr>
              <a:t>се ль Элизиум полнощный,</a:t>
            </a:r>
          </a:p>
          <a:p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Прекрасный </a:t>
            </a:r>
            <a:r>
              <a:rPr lang="ru-RU" sz="1600" dirty="0">
                <a:solidFill>
                  <a:srgbClr val="002060"/>
                </a:solidFill>
              </a:rPr>
              <a:t>Царскосельский сад,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Где, льва сразив</a:t>
            </a:r>
            <a:r>
              <a:rPr lang="ru-RU" sz="1600" dirty="0">
                <a:solidFill>
                  <a:srgbClr val="002060"/>
                </a:solidFill>
              </a:rPr>
              <a:t>, почил орел </a:t>
            </a:r>
            <a:r>
              <a:rPr lang="ru-RU" sz="1600" dirty="0" smtClean="0">
                <a:solidFill>
                  <a:srgbClr val="002060"/>
                </a:solidFill>
              </a:rPr>
              <a:t>России мощный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На </a:t>
            </a:r>
            <a:r>
              <a:rPr lang="ru-RU" sz="1600" dirty="0">
                <a:solidFill>
                  <a:srgbClr val="002060"/>
                </a:solidFill>
              </a:rPr>
              <a:t>лоне мира и отрад?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Промчались </a:t>
            </a:r>
            <a:r>
              <a:rPr lang="ru-RU" sz="1600" dirty="0">
                <a:solidFill>
                  <a:srgbClr val="002060"/>
                </a:solidFill>
              </a:rPr>
              <a:t>навсегда те времена златые,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Когда </a:t>
            </a:r>
            <a:r>
              <a:rPr lang="ru-RU" sz="1600" dirty="0">
                <a:solidFill>
                  <a:srgbClr val="002060"/>
                </a:solidFill>
              </a:rPr>
              <a:t>под скипетром великия жены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Венчалась </a:t>
            </a:r>
            <a:r>
              <a:rPr lang="ru-RU" sz="1600" dirty="0">
                <a:solidFill>
                  <a:srgbClr val="002060"/>
                </a:solidFill>
              </a:rPr>
              <a:t>славою счастливая Россия,</a:t>
            </a:r>
          </a:p>
          <a:p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Цветя </a:t>
            </a:r>
            <a:r>
              <a:rPr lang="ru-RU" sz="1600" dirty="0">
                <a:solidFill>
                  <a:srgbClr val="002060"/>
                </a:solidFill>
              </a:rPr>
              <a:t>под кровом тишины!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71480"/>
            <a:ext cx="1785950" cy="24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785793"/>
            <a:ext cx="1357322" cy="172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6417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4509120"/>
            <a:ext cx="6336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     За </a:t>
            </a:r>
            <a:r>
              <a:rPr lang="ru-RU" dirty="0">
                <a:solidFill>
                  <a:srgbClr val="002060"/>
                </a:solidFill>
              </a:rPr>
              <a:t>всю жизнь Коле Плужникову не встречалось столько приятных неожиданностей, сколько выпало в последние три недели. Приказа о присвоении ему, Николаю Петровичу Плужникову, воинского звания ждал давно, но следом </a:t>
            </a:r>
            <a:r>
              <a:rPr lang="ru-RU" dirty="0" smtClean="0">
                <a:solidFill>
                  <a:srgbClr val="002060"/>
                </a:solidFill>
              </a:rPr>
              <a:t>посыпались </a:t>
            </a:r>
            <a:r>
              <a:rPr lang="ru-RU" dirty="0">
                <a:solidFill>
                  <a:srgbClr val="002060"/>
                </a:solidFill>
              </a:rPr>
              <a:t>неожиданности в изобилии. Коля просыпался по ночам от собственного </a:t>
            </a:r>
            <a:r>
              <a:rPr lang="ru-RU" dirty="0" smtClean="0">
                <a:solidFill>
                  <a:srgbClr val="002060"/>
                </a:solidFill>
              </a:rPr>
              <a:t>смеха…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184" y="120421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002060"/>
                </a:solidFill>
              </a:rPr>
              <a:t>   </a:t>
            </a:r>
            <a:r>
              <a:rPr lang="ru-RU" sz="1400" b="1" i="1" dirty="0" smtClean="0">
                <a:solidFill>
                  <a:srgbClr val="002060"/>
                </a:solidFill>
              </a:rPr>
              <a:t>Писатель </a:t>
            </a:r>
            <a:r>
              <a:rPr lang="ru-RU" sz="1400" b="1" i="1" dirty="0">
                <a:solidFill>
                  <a:srgbClr val="002060"/>
                </a:solidFill>
              </a:rPr>
              <a:t>постоянно обращается в своём творчестве к теме войны и военного </a:t>
            </a:r>
            <a:r>
              <a:rPr lang="ru-RU" sz="1400" b="1" i="1" dirty="0" smtClean="0">
                <a:solidFill>
                  <a:srgbClr val="002060"/>
                </a:solidFill>
              </a:rPr>
              <a:t>поколения, уделяет внимание </a:t>
            </a:r>
            <a:r>
              <a:rPr lang="ru-RU" sz="1400" b="1" i="1" dirty="0">
                <a:solidFill>
                  <a:srgbClr val="002060"/>
                </a:solidFill>
              </a:rPr>
              <a:t>современным острым социальным темам и российской </a:t>
            </a:r>
            <a:r>
              <a:rPr lang="ru-RU" sz="1400" b="1" i="1" dirty="0" smtClean="0">
                <a:solidFill>
                  <a:srgbClr val="002060"/>
                </a:solidFill>
              </a:rPr>
              <a:t>истории.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7222" y="476672"/>
            <a:ext cx="3192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</a:rPr>
              <a:t>Борис </a:t>
            </a:r>
            <a:r>
              <a:rPr lang="ru-RU" b="1" i="1" dirty="0" smtClean="0">
                <a:solidFill>
                  <a:srgbClr val="0000FF"/>
                </a:solidFill>
              </a:rPr>
              <a:t>Львович Васильев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"В </a:t>
            </a:r>
            <a:r>
              <a:rPr lang="ru-RU" i="1" dirty="0">
                <a:solidFill>
                  <a:srgbClr val="0000FF"/>
                </a:solidFill>
              </a:rPr>
              <a:t>списках не </a:t>
            </a:r>
            <a:r>
              <a:rPr lang="ru-RU" i="1" dirty="0" smtClean="0">
                <a:solidFill>
                  <a:srgbClr val="0000FF"/>
                </a:solidFill>
              </a:rPr>
              <a:t>значился" (1974)</a:t>
            </a:r>
            <a:endParaRPr lang="ru-RU" i="1" dirty="0">
              <a:solidFill>
                <a:srgbClr val="0000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3166" y="714356"/>
            <a:ext cx="1990734" cy="235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174575"/>
            <a:ext cx="4429156" cy="239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495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571480"/>
            <a:ext cx="430514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275856" y="500042"/>
            <a:ext cx="2639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</a:rPr>
              <a:t>Иван Андреевич Крылов</a:t>
            </a:r>
          </a:p>
          <a:p>
            <a:pPr algn="ctr"/>
            <a:r>
              <a:rPr lang="ru-RU" i="1" dirty="0">
                <a:solidFill>
                  <a:srgbClr val="0000FF"/>
                </a:solidFill>
              </a:rPr>
              <a:t> </a:t>
            </a:r>
            <a:r>
              <a:rPr lang="ru-RU" i="1" dirty="0" smtClean="0">
                <a:solidFill>
                  <a:srgbClr val="0000FF"/>
                </a:solidFill>
              </a:rPr>
              <a:t>"Басни"  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76264" y="1124744"/>
            <a:ext cx="40574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002060"/>
                </a:solidFill>
              </a:rPr>
              <a:t>     Басни </a:t>
            </a:r>
            <a:r>
              <a:rPr lang="ru-RU" sz="1400" b="1" i="1" dirty="0">
                <a:solidFill>
                  <a:srgbClr val="002060"/>
                </a:solidFill>
              </a:rPr>
              <a:t>Крылова любят читать </a:t>
            </a:r>
            <a:r>
              <a:rPr lang="ru-RU" sz="1400" b="1" i="1" dirty="0" smtClean="0">
                <a:solidFill>
                  <a:srgbClr val="002060"/>
                </a:solidFill>
              </a:rPr>
              <a:t> </a:t>
            </a:r>
            <a:r>
              <a:rPr lang="ru-RU" sz="1400" b="1" i="1" dirty="0">
                <a:solidFill>
                  <a:srgbClr val="002060"/>
                </a:solidFill>
              </a:rPr>
              <a:t>с самого детства. В памяти хранятся крыловские образы, которые частенько всплывают в голове в различных жизненных ситуациях, мы обращаемся к ним и каждый раз не перестаем удивляться проницательности </a:t>
            </a:r>
            <a:r>
              <a:rPr lang="ru-RU" sz="1400" b="1" i="1" dirty="0" smtClean="0">
                <a:solidFill>
                  <a:srgbClr val="002060"/>
                </a:solidFill>
              </a:rPr>
              <a:t>Крылова.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67947" y="2725947"/>
            <a:ext cx="431662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</a:rPr>
              <a:t>Голодная кума Лиса залезла в сад;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В нем винограду кисти рделись.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У кумушки глаза и зубы разгорелись;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А кисти сочные, как яхонты, горят;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Лишь то беда, висят они высоко: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Отколь и как она к ним ни зайдет,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Хоть видит око,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Да зуб неймет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endParaRPr lang="ru-RU" sz="1600" dirty="0">
              <a:solidFill>
                <a:srgbClr val="002060"/>
              </a:solidFill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Пробившись попусту час целый,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Пошла и говорит с досадою: "Ну что ж!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На взгляд-то он хорош,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Да зелен </a:t>
            </a:r>
            <a:r>
              <a:rPr lang="ru-RU" sz="1600" dirty="0" smtClean="0">
                <a:solidFill>
                  <a:srgbClr val="002060"/>
                </a:solidFill>
              </a:rPr>
              <a:t>— </a:t>
            </a:r>
            <a:r>
              <a:rPr lang="ru-RU" sz="1600" dirty="0">
                <a:solidFill>
                  <a:srgbClr val="002060"/>
                </a:solidFill>
              </a:rPr>
              <a:t>ягодки нет зрелой: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Тотчас оскомину набьешь</a:t>
            </a:r>
            <a:r>
              <a:rPr lang="ru-RU" sz="1600" dirty="0" smtClean="0">
                <a:solidFill>
                  <a:srgbClr val="002060"/>
                </a:solidFill>
              </a:rPr>
              <a:t>"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1480"/>
            <a:ext cx="128588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571480"/>
            <a:ext cx="1857388" cy="55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904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2976" y="69269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</a:rPr>
              <a:t>Иван  Фёдоров </a:t>
            </a:r>
            <a:r>
              <a:rPr lang="ru-RU" b="1" i="1" dirty="0">
                <a:solidFill>
                  <a:srgbClr val="0000FF"/>
                </a:solidFill>
              </a:rPr>
              <a:t>и Пётр Мстиславец </a:t>
            </a:r>
            <a:endParaRPr lang="ru-RU" b="1" i="1" dirty="0" smtClean="0">
              <a:solidFill>
                <a:srgbClr val="0000FF"/>
              </a:solidFill>
            </a:endParaRPr>
          </a:p>
          <a:p>
            <a:pPr algn="ctr"/>
            <a:r>
              <a:rPr lang="ru-RU" i="1" dirty="0">
                <a:solidFill>
                  <a:srgbClr val="0000FF"/>
                </a:solidFill>
              </a:rPr>
              <a:t>"</a:t>
            </a:r>
            <a:r>
              <a:rPr lang="ru-RU" i="1" dirty="0" smtClean="0">
                <a:solidFill>
                  <a:srgbClr val="0000FF"/>
                </a:solidFill>
              </a:rPr>
              <a:t>Апостол" (</a:t>
            </a:r>
            <a:r>
              <a:rPr lang="ru-RU" i="1" dirty="0">
                <a:solidFill>
                  <a:srgbClr val="0000FF"/>
                </a:solidFill>
              </a:rPr>
              <a:t>1564г.)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15832" y="1484784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002060"/>
                </a:solidFill>
              </a:rPr>
              <a:t>    Выбор "Апостола" </a:t>
            </a:r>
            <a:r>
              <a:rPr lang="ru-RU" sz="1400" b="1" i="1" dirty="0">
                <a:solidFill>
                  <a:srgbClr val="002060"/>
                </a:solidFill>
              </a:rPr>
              <a:t>для первого издания государственной типографии был неслучаен: </a:t>
            </a:r>
            <a:r>
              <a:rPr lang="ru-RU" sz="1400" b="1" i="1" dirty="0" smtClean="0">
                <a:solidFill>
                  <a:srgbClr val="002060"/>
                </a:solidFill>
              </a:rPr>
              <a:t>"Апостол" </a:t>
            </a:r>
            <a:r>
              <a:rPr lang="ru-RU" sz="1400" b="1" i="1" dirty="0">
                <a:solidFill>
                  <a:srgbClr val="002060"/>
                </a:solidFill>
              </a:rPr>
              <a:t>в Древней Руси использовался для обучения духовенства. В нем заключены первые образцы толкования учениками Христа Святого </a:t>
            </a:r>
            <a:r>
              <a:rPr lang="ru-RU" sz="1400" b="1" i="1" dirty="0" smtClean="0">
                <a:solidFill>
                  <a:srgbClr val="002060"/>
                </a:solidFill>
              </a:rPr>
              <a:t>Писания.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461" y="642918"/>
            <a:ext cx="136208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5" y="2928933"/>
            <a:ext cx="4643471" cy="330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8334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9192" y="476672"/>
            <a:ext cx="1857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</a:rPr>
              <a:t>Иван Фёдоров 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"Азбука" </a:t>
            </a:r>
            <a:r>
              <a:rPr lang="ru-RU" i="1" dirty="0">
                <a:solidFill>
                  <a:srgbClr val="0000FF"/>
                </a:solidFill>
              </a:rPr>
              <a:t>(1574г</a:t>
            </a:r>
            <a:r>
              <a:rPr lang="ru-RU" i="1" dirty="0" smtClean="0">
                <a:solidFill>
                  <a:srgbClr val="0000FF"/>
                </a:solidFill>
              </a:rPr>
              <a:t>.)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1340767"/>
            <a:ext cx="5823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sz="1400" b="1" i="1" dirty="0" smtClean="0">
                <a:solidFill>
                  <a:srgbClr val="002060"/>
                </a:solidFill>
              </a:rPr>
              <a:t>    Основой </a:t>
            </a:r>
            <a:r>
              <a:rPr lang="ru-RU" sz="1400" b="1" i="1" dirty="0">
                <a:solidFill>
                  <a:srgbClr val="002060"/>
                </a:solidFill>
              </a:rPr>
              <a:t>для славянской азбуки послужил греческий алфавит, который был дополнен буквами, сообразуясь со звуками славянской речи. По имени составителя монаха Кирилла азбука стала называться кириллицей. </a:t>
            </a:r>
            <a:endParaRPr lang="ru-RU" sz="1400" b="1" i="1" dirty="0" smtClean="0">
              <a:solidFill>
                <a:srgbClr val="002060"/>
              </a:solidFill>
            </a:endParaRPr>
          </a:p>
          <a:p>
            <a:pPr indent="539750" algn="just"/>
            <a:r>
              <a:rPr lang="ru-RU" sz="1400" b="1" i="1" dirty="0" smtClean="0">
                <a:solidFill>
                  <a:srgbClr val="002060"/>
                </a:solidFill>
              </a:rPr>
              <a:t>Первую </a:t>
            </a:r>
            <a:r>
              <a:rPr lang="ru-RU" sz="1400" b="1" i="1" dirty="0">
                <a:solidFill>
                  <a:srgbClr val="002060"/>
                </a:solidFill>
              </a:rPr>
              <a:t>Азбуку для восточных славян </a:t>
            </a:r>
            <a:r>
              <a:rPr lang="ru-RU" sz="1400" b="1" i="1" dirty="0" smtClean="0">
                <a:solidFill>
                  <a:srgbClr val="002060"/>
                </a:solidFill>
              </a:rPr>
              <a:t>напечатал во Львове Иван Федоров.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924" y="571480"/>
            <a:ext cx="158906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928934"/>
            <a:ext cx="222032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714752"/>
            <a:ext cx="340521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1896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3821" y="7084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</a:rPr>
              <a:t>Владислав Петрович </a:t>
            </a:r>
            <a:r>
              <a:rPr lang="ru-RU" b="1" i="1" dirty="0">
                <a:solidFill>
                  <a:srgbClr val="0000FF"/>
                </a:solidFill>
              </a:rPr>
              <a:t>Крапивин 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"Мальчик </a:t>
            </a:r>
            <a:r>
              <a:rPr lang="ru-RU" i="1" dirty="0">
                <a:solidFill>
                  <a:srgbClr val="0000FF"/>
                </a:solidFill>
              </a:rPr>
              <a:t>со </a:t>
            </a:r>
            <a:r>
              <a:rPr lang="ru-RU" i="1" dirty="0" smtClean="0">
                <a:solidFill>
                  <a:srgbClr val="0000FF"/>
                </a:solidFill>
              </a:rPr>
              <a:t>шпагой" </a:t>
            </a:r>
            <a:r>
              <a:rPr lang="ru-RU" i="1" dirty="0">
                <a:solidFill>
                  <a:srgbClr val="0000FF"/>
                </a:solidFill>
              </a:rPr>
              <a:t>(</a:t>
            </a:r>
            <a:r>
              <a:rPr lang="ru-RU" i="1" dirty="0" smtClean="0">
                <a:solidFill>
                  <a:srgbClr val="0000FF"/>
                </a:solidFill>
              </a:rPr>
              <a:t>1972—1974</a:t>
            </a:r>
            <a:r>
              <a:rPr lang="ru-RU" i="1" dirty="0">
                <a:solidFill>
                  <a:srgbClr val="0000FF"/>
                </a:solidFill>
              </a:rPr>
              <a:t>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44726" y="1355102"/>
            <a:ext cx="543609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002060"/>
                </a:solidFill>
              </a:rPr>
              <a:t>      В </a:t>
            </a:r>
            <a:r>
              <a:rPr lang="ru-RU" sz="1400" b="1" i="1" dirty="0">
                <a:solidFill>
                  <a:srgbClr val="002060"/>
                </a:solidFill>
              </a:rPr>
              <a:t>этой книге рассказывается о мальчишке, который очень верил в дружбу, в честность и доброту. И считал, что все люди должны быть справедливыми друг к другу. А ещё он верил в свою сказку про всадников, которые приходят на помощь в очень трудные минуты. Верил так крепко, что не сказочные, а настоящие всадники в звёздных шлемах примчались ему на выручку, когда случилась беда…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0790" y="3115072"/>
            <a:ext cx="444743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     </a:t>
            </a:r>
            <a:r>
              <a:rPr lang="ru-RU" sz="1600" dirty="0">
                <a:solidFill>
                  <a:srgbClr val="002060"/>
                </a:solidFill>
              </a:rPr>
              <a:t> Когда создавался детский клуб, думали, что девочки и мальчики будут сидеть за столами, клеить игрушки, рисовать, разучивать песни и выпускать стенгазеты. Но райком комсомола назначил руководителем клуба Олега Петровича Московкина – бывшего </a:t>
            </a:r>
            <a:r>
              <a:rPr lang="ru-RU" sz="1600" dirty="0" err="1">
                <a:solidFill>
                  <a:srgbClr val="002060"/>
                </a:solidFill>
              </a:rPr>
              <a:t>артековского</a:t>
            </a:r>
            <a:r>
              <a:rPr lang="ru-RU" sz="1600" dirty="0">
                <a:solidFill>
                  <a:srgbClr val="002060"/>
                </a:solidFill>
              </a:rPr>
              <a:t> вожатого, студента-заочника, фехтовальщика первого разряда. Олег принес в клуб сетчатые маски, четыре стеганых нагрудника, книгу "Три мушкетера" и букет новеньких рапир. Когда рапиру брали в руки, тонкая зеркальная сталь клинка чутко дрожала, словно в ожидании схватки.</a:t>
            </a:r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928670"/>
            <a:ext cx="1233493" cy="283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0280" y="3143248"/>
            <a:ext cx="193081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1872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928802"/>
            <a:ext cx="5214974" cy="434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076199" y="486619"/>
            <a:ext cx="30348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</a:rPr>
              <a:t>Юрий Васильевич </a:t>
            </a:r>
            <a:r>
              <a:rPr lang="ru-RU" b="1" i="1" dirty="0" smtClean="0">
                <a:solidFill>
                  <a:srgbClr val="0000FF"/>
                </a:solidFill>
              </a:rPr>
              <a:t>Бондарев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 "Горячий снег" </a:t>
            </a:r>
            <a:r>
              <a:rPr lang="ru-RU" i="1" dirty="0">
                <a:solidFill>
                  <a:srgbClr val="0000FF"/>
                </a:solidFill>
              </a:rPr>
              <a:t>(1969)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2357" y="1150884"/>
            <a:ext cx="51369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002060"/>
                </a:solidFill>
              </a:rPr>
              <a:t>Юрий </a:t>
            </a:r>
            <a:r>
              <a:rPr lang="ru-RU" sz="1400" b="1" i="1" dirty="0">
                <a:solidFill>
                  <a:srgbClr val="002060"/>
                </a:solidFill>
              </a:rPr>
              <a:t>Бондарев является нравственным авторитетом для многих </a:t>
            </a:r>
            <a:r>
              <a:rPr lang="ru-RU" sz="1400" b="1" i="1" dirty="0" smtClean="0">
                <a:solidFill>
                  <a:srgbClr val="002060"/>
                </a:solidFill>
              </a:rPr>
              <a:t>поколений. </a:t>
            </a:r>
            <a:r>
              <a:rPr lang="ru-RU" sz="1400" b="1" i="1" dirty="0">
                <a:solidFill>
                  <a:srgbClr val="002060"/>
                </a:solidFill>
              </a:rPr>
              <a:t>Впечатления военных лет нашли отражение во многих его </a:t>
            </a:r>
            <a:r>
              <a:rPr lang="ru-RU" sz="1400" b="1" i="1" dirty="0" smtClean="0">
                <a:solidFill>
                  <a:srgbClr val="002060"/>
                </a:solidFill>
              </a:rPr>
              <a:t>произведениях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5" y="3861048"/>
            <a:ext cx="60088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    Паровоз </a:t>
            </a:r>
            <a:r>
              <a:rPr lang="ru-RU" dirty="0">
                <a:solidFill>
                  <a:srgbClr val="002060"/>
                </a:solidFill>
              </a:rPr>
              <a:t>с диким, раздирающим метель ревом гнал эшелон в ночных полях, в белой, несущейся со всех сторон мути, и в гремучей темноте вагона, сквозь мерзлый визг колес, сквозь тревожные всхлипы, бормотание во сне солдат был слышен этот непрерывно предупреждающий кого-то рев паровоза, и чудилось Кузнецову, что там, впереди, за метелью, уже мутно проступало зарево горящего города.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9114" y="571480"/>
            <a:ext cx="136766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3718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025074"/>
            <a:ext cx="4000528" cy="526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586628" y="476672"/>
            <a:ext cx="4477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b="1" i="1" dirty="0">
                <a:solidFill>
                  <a:srgbClr val="0000FF"/>
                </a:solidFill>
              </a:rPr>
              <a:t>Лев </a:t>
            </a:r>
            <a:r>
              <a:rPr lang="vi-VN" b="1" i="1" dirty="0" smtClean="0">
                <a:solidFill>
                  <a:srgbClr val="0000FF"/>
                </a:solidFill>
              </a:rPr>
              <a:t>Абрамович Кассиль </a:t>
            </a:r>
            <a:endParaRPr lang="ru-RU" b="1" i="1" dirty="0" smtClean="0">
              <a:solidFill>
                <a:srgbClr val="0000FF"/>
              </a:solidFill>
            </a:endParaRP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"Будьте </a:t>
            </a:r>
            <a:r>
              <a:rPr lang="ru-RU" i="1" dirty="0">
                <a:solidFill>
                  <a:srgbClr val="0000FF"/>
                </a:solidFill>
              </a:rPr>
              <a:t>готовы, ваше высочество</a:t>
            </a:r>
            <a:r>
              <a:rPr lang="ru-RU" i="1" dirty="0" smtClean="0">
                <a:solidFill>
                  <a:srgbClr val="0000FF"/>
                </a:solidFill>
              </a:rPr>
              <a:t>!" </a:t>
            </a:r>
            <a:r>
              <a:rPr lang="ru-RU" i="1" dirty="0">
                <a:solidFill>
                  <a:srgbClr val="0000FF"/>
                </a:solidFill>
              </a:rPr>
              <a:t>(1964</a:t>
            </a:r>
            <a:r>
              <a:rPr lang="ru-RU" i="1" dirty="0" smtClean="0">
                <a:solidFill>
                  <a:srgbClr val="0000FF"/>
                </a:solidFill>
              </a:rPr>
              <a:t>)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66120" y="2564903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— </a:t>
            </a:r>
            <a:r>
              <a:rPr lang="ru-RU" dirty="0">
                <a:solidFill>
                  <a:srgbClr val="002060"/>
                </a:solidFill>
              </a:rPr>
              <a:t>Так. Принца вот только мне и не хватало, </a:t>
            </a:r>
            <a:r>
              <a:rPr lang="ru-RU" dirty="0" smtClean="0">
                <a:solidFill>
                  <a:srgbClr val="002060"/>
                </a:solidFill>
              </a:rPr>
              <a:t>— </a:t>
            </a:r>
            <a:r>
              <a:rPr lang="ru-RU" dirty="0">
                <a:solidFill>
                  <a:srgbClr val="002060"/>
                </a:solidFill>
              </a:rPr>
              <a:t>сказал начальник лагеря в телефонную трубку.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      Все поглядели па начальника. Кое-кто не совсем расслышал его слова. Другие подумали, что он шутит, </a:t>
            </a:r>
            <a:r>
              <a:rPr lang="ru-RU" dirty="0" smtClean="0">
                <a:solidFill>
                  <a:srgbClr val="002060"/>
                </a:solidFill>
              </a:rPr>
              <a:t>— </a:t>
            </a:r>
            <a:r>
              <a:rPr lang="ru-RU" dirty="0">
                <a:solidFill>
                  <a:srgbClr val="002060"/>
                </a:solidFill>
              </a:rPr>
              <a:t>начальник слыл по всему побережью человеком веселым. Впрочем, сейчас ему, видно, было не до смеха. Должно быть, из Москвы, откуда срочный телефонный вызов неожиданно прервал заседание в кабинете начальника пионерского лагеря "Спартак", сообщили действительно что-то </a:t>
            </a:r>
            <a:r>
              <a:rPr lang="ru-RU" dirty="0" smtClean="0">
                <a:solidFill>
                  <a:srgbClr val="002060"/>
                </a:solidFill>
              </a:rPr>
              <a:t>важное…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1145329"/>
            <a:ext cx="5760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    </a:t>
            </a:r>
            <a:r>
              <a:rPr lang="ru-RU" sz="1400" b="1" i="1" dirty="0" smtClean="0">
                <a:solidFill>
                  <a:srgbClr val="002060"/>
                </a:solidFill>
              </a:rPr>
              <a:t>Очень </a:t>
            </a:r>
            <a:r>
              <a:rPr lang="ru-RU" sz="1400" b="1" i="1" dirty="0">
                <a:solidFill>
                  <a:srgbClr val="002060"/>
                </a:solidFill>
              </a:rPr>
              <a:t>хорошая, хоть и несколько наивная, детская книжка о том, как принц из далекой страны Джунгахоры приезжает отдыхать в обыкновенный советский пионерский лагерь. А там - спорт, друзья и </a:t>
            </a:r>
            <a:r>
              <a:rPr lang="ru-RU" sz="1400" b="1" i="1" dirty="0" smtClean="0">
                <a:solidFill>
                  <a:srgbClr val="002060"/>
                </a:solidFill>
              </a:rPr>
              <a:t>пионеры. Очень </a:t>
            </a:r>
            <a:r>
              <a:rPr lang="ru-RU" sz="1400" b="1" i="1" dirty="0">
                <a:solidFill>
                  <a:srgbClr val="002060"/>
                </a:solidFill>
              </a:rPr>
              <a:t>приятная и лирическая повесть.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4283" y="1428736"/>
            <a:ext cx="149889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1889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5315</TotalTime>
  <Words>8012</Words>
  <Application>Microsoft Office PowerPoint</Application>
  <PresentationFormat>Экран (4:3)</PresentationFormat>
  <Paragraphs>585</Paragraphs>
  <Slides>62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Admin</cp:lastModifiedBy>
  <cp:revision>326</cp:revision>
  <dcterms:created xsi:type="dcterms:W3CDTF">2013-07-29T17:42:42Z</dcterms:created>
  <dcterms:modified xsi:type="dcterms:W3CDTF">2014-04-04T12:19:14Z</dcterms:modified>
</cp:coreProperties>
</file>