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66" r:id="rId2"/>
    <p:sldId id="260" r:id="rId3"/>
    <p:sldId id="278" r:id="rId4"/>
    <p:sldId id="279" r:id="rId5"/>
    <p:sldId id="261" r:id="rId6"/>
    <p:sldId id="296" r:id="rId7"/>
    <p:sldId id="262" r:id="rId8"/>
    <p:sldId id="287" r:id="rId9"/>
    <p:sldId id="281" r:id="rId10"/>
    <p:sldId id="280" r:id="rId11"/>
    <p:sldId id="264" r:id="rId12"/>
    <p:sldId id="299" r:id="rId13"/>
    <p:sldId id="290" r:id="rId14"/>
    <p:sldId id="295" r:id="rId15"/>
    <p:sldId id="297" r:id="rId16"/>
    <p:sldId id="293" r:id="rId17"/>
    <p:sldId id="303" r:id="rId18"/>
    <p:sldId id="265" r:id="rId19"/>
    <p:sldId id="267" r:id="rId20"/>
    <p:sldId id="300" r:id="rId21"/>
    <p:sldId id="301" r:id="rId22"/>
    <p:sldId id="30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688F8"/>
    <a:srgbClr val="0066FF"/>
    <a:srgbClr val="000099"/>
    <a:srgbClr val="FFFFFF"/>
    <a:srgbClr val="C9E4FF"/>
    <a:srgbClr val="2B61F9"/>
    <a:srgbClr val="3366FF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60"/>
  </p:normalViewPr>
  <p:slideViewPr>
    <p:cSldViewPr>
      <p:cViewPr varScale="1">
        <p:scale>
          <a:sx n="106" d="100"/>
          <a:sy n="106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DE0D2-2777-46B2-B826-6E92F057B14A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CE9FF-D2DC-4BB9-84EB-F996F5074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12A9-81A8-4EBD-B1B0-B00137CE0A4D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DE3F-46C4-4DAF-8CBD-111985E30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D105-5319-4A54-A856-5C6A786CFF2C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FA491-3B6E-4437-965D-C655F8E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EC63-958D-4231-B21A-884002968084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0954-BB4D-418D-8F9F-6F8322213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DF912-ECA0-42F6-AE06-A4A2129E3EBD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D7A4-583C-4970-9DA3-9861C6A33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74BBF-E70E-4CD7-A399-9EAB48A78417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B74A-286E-489A-A548-1DD4F07AC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A149-4E33-4122-A74B-C237F68ED449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F56C-FA47-48E2-83E0-F34A56F35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4E11-AC95-47C9-91D4-CC2A011B0BB0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2206-CDE6-4D8D-9330-80B58037A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DC7CF-B6E0-4AA1-8E33-AA6FE6C8E349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067C-DE04-4E56-A370-33C948A1C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531CD-60F3-4F6B-91F8-8322FB00C038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50CC0-9D90-405D-AB61-96C812262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F460-8368-44CC-A172-82BE29774171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0A1D-1326-4104-BBBC-114DADB59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DFCA22-C061-4914-8A52-323F3CC3B90E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2B8894-CF42-4C4E-AE6F-6D1C22194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mspu.by/images/news/kniga.jpg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физ-мат\2.bmp"/>
          <p:cNvPicPr>
            <a:picLocks noChangeAspect="1" noChangeArrowheads="1"/>
          </p:cNvPicPr>
          <p:nvPr/>
        </p:nvPicPr>
        <p:blipFill>
          <a:blip r:embed="rId2"/>
          <a:srcRect t="6950"/>
          <a:stretch>
            <a:fillRect/>
          </a:stretch>
        </p:blipFill>
        <p:spPr bwMode="auto">
          <a:xfrm>
            <a:off x="33338" y="115888"/>
            <a:ext cx="903605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Рабочий стол\мммммммммммммммммм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213100"/>
            <a:ext cx="2344737" cy="2343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7" name="Picture 3" descr="C:\Documents and Settings\Admin\Рабочий стол\мммммммммммммммммм\fusion-power-2040-2050-de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244850"/>
            <a:ext cx="2344737" cy="2343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251520" y="1484784"/>
            <a:ext cx="864096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Физико-математический факультет</a:t>
            </a:r>
          </a:p>
        </p:txBody>
      </p:sp>
      <p:pic>
        <p:nvPicPr>
          <p:cNvPr id="1026" name="Picture 2" descr="D:\Documents and Settings\Admin\Рабочий стол\презентация\12656409-n--n-n-nf---n-n-----nzn-----------n--n---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62" r="16508"/>
          <a:stretch/>
        </p:blipFill>
        <p:spPr bwMode="auto">
          <a:xfrm>
            <a:off x="3400642" y="3861048"/>
            <a:ext cx="2342716" cy="2352247"/>
          </a:xfrm>
          <a:prstGeom prst="rect">
            <a:avLst/>
          </a:prstGeom>
          <a:noFill/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2" descr="I:\физ-мат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89281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/>
          </p:cNvSpPr>
          <p:nvPr/>
        </p:nvSpPr>
        <p:spPr bwMode="auto">
          <a:xfrm>
            <a:off x="457200" y="115888"/>
            <a:ext cx="8229600" cy="12525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Творческие работы студентов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579194" y="2548185"/>
            <a:ext cx="2232025" cy="16748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868417" y="4114031"/>
            <a:ext cx="2024063" cy="27003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6" name="Picture 8" descr="IMG_4781 1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55679" y="4114800"/>
            <a:ext cx="1976437" cy="26352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4826" name="Picture 10" descr="PIC00063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 t="9921" r="29764"/>
          <a:stretch>
            <a:fillRect/>
          </a:stretch>
        </p:blipFill>
        <p:spPr bwMode="auto">
          <a:xfrm>
            <a:off x="227013" y="2555007"/>
            <a:ext cx="4129087" cy="39703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971550" y="1619250"/>
            <a:ext cx="7200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chemeClr val="folHlink"/>
                </a:solidFill>
              </a:rPr>
              <a:t>Физические приборы, изготовленные студентами факультета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1"/>
          <p:cNvGrpSpPr>
            <a:grpSpLocks/>
          </p:cNvGrpSpPr>
          <p:nvPr/>
        </p:nvGrpSpPr>
        <p:grpSpPr bwMode="auto">
          <a:xfrm>
            <a:off x="107950" y="115888"/>
            <a:ext cx="8928100" cy="3529012"/>
            <a:chOff x="107504" y="116631"/>
            <a:chExt cx="8928992" cy="2105026"/>
          </a:xfrm>
        </p:grpSpPr>
        <p:pic>
          <p:nvPicPr>
            <p:cNvPr id="26629" name="Picture 2" descr="I:\физ-мат\1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116632"/>
              <a:ext cx="8928992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456789" y="116631"/>
              <a:ext cx="8230422" cy="125278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ru-RU" sz="3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Всероссийская </a:t>
              </a:r>
              <a:r>
                <a:rPr lang="ru-RU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олимпиада</a:t>
              </a:r>
              <a:r>
                <a:rPr lang="en-US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 </a:t>
              </a:r>
              <a:r>
                <a:rPr lang="ru-RU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по математике с </a:t>
              </a:r>
              <a:r>
                <a:rPr lang="ru-RU" sz="3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международным участием среди педагогических </a:t>
              </a:r>
              <a:r>
                <a:rPr lang="ru-RU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ВУЗов  </a:t>
              </a:r>
              <a:r>
                <a:rPr lang="ru-RU" sz="3200" b="1" i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201</a:t>
              </a:r>
              <a:r>
                <a:rPr lang="en-US" sz="3200" b="1" i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2</a:t>
              </a:r>
              <a:r>
                <a:rPr lang="ru-RU" sz="3200" b="1" i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 год</a:t>
              </a:r>
              <a:endPara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pic>
        <p:nvPicPr>
          <p:cNvPr id="7" name="Рисунок 6" descr="F:\IMG_8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71810"/>
            <a:ext cx="4484711" cy="3090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 descr="F:\слайды\Олимпиада\Грамота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357430"/>
            <a:ext cx="2814611" cy="39545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43372" y="2500306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степени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07950" y="115888"/>
            <a:ext cx="8928100" cy="3529012"/>
            <a:chOff x="107504" y="116631"/>
            <a:chExt cx="8928992" cy="2105026"/>
          </a:xfrm>
        </p:grpSpPr>
        <p:pic>
          <p:nvPicPr>
            <p:cNvPr id="26629" name="Picture 2" descr="I:\физ-мат\1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116632"/>
              <a:ext cx="8928992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456789" y="116631"/>
              <a:ext cx="8230422" cy="125278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6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Представители факультета на IV Конгрессе физиков Беларуси </a:t>
              </a:r>
            </a:p>
            <a:p>
              <a:r>
                <a:rPr lang="ru-RU" sz="36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2013 год</a:t>
              </a:r>
            </a:p>
          </p:txBody>
        </p:sp>
      </p:grpSp>
      <p:pic>
        <p:nvPicPr>
          <p:cNvPr id="31747" name="Picture 3" descr="DSCN22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47434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DSCN21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286124"/>
            <a:ext cx="44767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1"/>
          <p:cNvGrpSpPr>
            <a:grpSpLocks/>
          </p:cNvGrpSpPr>
          <p:nvPr/>
        </p:nvGrpSpPr>
        <p:grpSpPr bwMode="auto">
          <a:xfrm>
            <a:off x="107950" y="115888"/>
            <a:ext cx="8928100" cy="3529012"/>
            <a:chOff x="107504" y="116631"/>
            <a:chExt cx="8928992" cy="2105026"/>
          </a:xfrm>
        </p:grpSpPr>
        <p:pic>
          <p:nvPicPr>
            <p:cNvPr id="27653" name="Picture 2" descr="I:\физ-мат\1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116632"/>
              <a:ext cx="8928992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456789" y="116631"/>
              <a:ext cx="8230422" cy="1252789"/>
            </a:xfrm>
            <a:prstGeom prst="rect">
              <a:avLst/>
            </a:prstGeom>
          </p:spPr>
          <p:txBody>
            <a:bodyPr/>
            <a:lstStyle/>
            <a:p>
              <a:pPr algn="ctr">
                <a:defRPr/>
              </a:pPr>
              <a:r>
                <a:rPr lang="ru-RU" sz="4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Вторая региональная олимпиада по общей физике</a:t>
              </a:r>
              <a:r>
                <a:rPr lang="en-US" sz="4000" dirty="0">
                  <a:latin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sz="2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 базе Гомельского государственного университета им. Ф. Скорины </a:t>
              </a:r>
            </a:p>
            <a:p>
              <a:pPr algn="ctr">
                <a:defRPr/>
              </a:pPr>
              <a:r>
                <a:rPr lang="ru-RU" sz="2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2012 год</a:t>
              </a:r>
              <a:endPara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651" name="Picture 7" descr="3"/>
          <p:cNvPicPr>
            <a:picLocks noChangeAspect="1" noChangeArrowheads="1"/>
          </p:cNvPicPr>
          <p:nvPr/>
        </p:nvPicPr>
        <p:blipFill rotWithShape="1">
          <a:blip r:embed="rId3" cstate="print"/>
          <a:srcRect b="1903"/>
          <a:stretch/>
        </p:blipFill>
        <p:spPr bwMode="auto">
          <a:xfrm>
            <a:off x="485237" y="2428868"/>
            <a:ext cx="3150475" cy="415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77800">
              <a:schemeClr val="accent1">
                <a:lumMod val="75000"/>
              </a:schemeClr>
            </a:glow>
            <a:outerShdw dist="381000" sx="1000" sy="1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27652" name="Picture 8" descr="4"/>
          <p:cNvPicPr>
            <a:picLocks noChangeAspect="1" noChangeArrowheads="1"/>
          </p:cNvPicPr>
          <p:nvPr/>
        </p:nvPicPr>
        <p:blipFill rotWithShape="1">
          <a:blip r:embed="rId4" cstate="print"/>
          <a:srcRect b="1644"/>
          <a:stretch/>
        </p:blipFill>
        <p:spPr bwMode="auto">
          <a:xfrm>
            <a:off x="5357818" y="2500306"/>
            <a:ext cx="3174338" cy="40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77800">
              <a:schemeClr val="accent1">
                <a:lumMod val="75000"/>
              </a:schemeClr>
            </a:glo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:\физ-мат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89281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30175"/>
            <a:ext cx="8229600" cy="1714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Областной конкурс </a:t>
            </a: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студенческих проектов</a:t>
            </a:r>
          </a:p>
        </p:txBody>
      </p:sp>
      <p:pic>
        <p:nvPicPr>
          <p:cNvPr id="36868" name="Picture 1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00213"/>
            <a:ext cx="32400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than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133600"/>
            <a:ext cx="331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07950" y="115888"/>
            <a:ext cx="8928100" cy="3529012"/>
            <a:chOff x="107504" y="116631"/>
            <a:chExt cx="8928992" cy="2105026"/>
          </a:xfrm>
        </p:grpSpPr>
        <p:pic>
          <p:nvPicPr>
            <p:cNvPr id="3" name="Picture 2" descr="I:\физ-мат\1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116632"/>
              <a:ext cx="8928992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456789" y="116631"/>
              <a:ext cx="8230422" cy="1720570"/>
            </a:xfrm>
            <a:prstGeom prst="rect">
              <a:avLst/>
            </a:prstGeom>
          </p:spPr>
          <p:txBody>
            <a:bodyPr/>
            <a:lstStyle/>
            <a:p>
              <a:pPr algn="ctr">
                <a:defRPr/>
              </a:pPr>
              <a:r>
                <a:rPr lang="ru-RU" sz="28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Премия Гомельского областного исполнительного комитета за высокие показатели в интеллектуальной и общественной деятельности в </a:t>
              </a:r>
            </a:p>
            <a:p>
              <a:pPr algn="ctr">
                <a:defRPr/>
              </a:pPr>
              <a:r>
                <a:rPr lang="ru-RU" sz="28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2013 году</a:t>
              </a:r>
              <a:endPara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500562" y="3500438"/>
            <a:ext cx="37862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Веко Ольга,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студентка 5 курса физико-математического факультета</a:t>
            </a:r>
            <a:endParaRPr lang="ru-RU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vek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307183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Группа 1"/>
          <p:cNvGrpSpPr>
            <a:grpSpLocks/>
          </p:cNvGrpSpPr>
          <p:nvPr/>
        </p:nvGrpSpPr>
        <p:grpSpPr bwMode="auto">
          <a:xfrm>
            <a:off x="107950" y="115888"/>
            <a:ext cx="8928100" cy="3529012"/>
            <a:chOff x="107504" y="116631"/>
            <a:chExt cx="8928992" cy="2105026"/>
          </a:xfrm>
        </p:grpSpPr>
        <p:pic>
          <p:nvPicPr>
            <p:cNvPr id="28677" name="Picture 2" descr="I:\физ-мат\1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116632"/>
              <a:ext cx="8928992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456789" y="116631"/>
              <a:ext cx="8230422" cy="1252789"/>
            </a:xfrm>
            <a:prstGeom prst="rect">
              <a:avLst/>
            </a:prstGeom>
          </p:spPr>
          <p:txBody>
            <a:bodyPr/>
            <a:lstStyle/>
            <a:p>
              <a:pPr algn="ctr">
                <a:defRPr/>
              </a:pPr>
              <a:r>
                <a:rPr lang="ru-RU" sz="4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Республиканский конкурс научных работ студентов</a:t>
              </a:r>
            </a:p>
            <a:p>
              <a:pPr algn="ctr">
                <a:defRPr/>
              </a:pPr>
              <a:r>
                <a:rPr lang="ru-RU" sz="40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2011 год</a:t>
              </a:r>
              <a:endPara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675" name="Picture 7" descr="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4000"/>
                    </a14:imgEffect>
                  </a14:imgLayer>
                </a14:imgProps>
              </a:ext>
            </a:extLst>
          </a:blip>
          <a:srcRect l="7447"/>
          <a:stretch/>
        </p:blipFill>
        <p:spPr bwMode="auto">
          <a:xfrm>
            <a:off x="5007429" y="1989138"/>
            <a:ext cx="3615871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395288" y="2205038"/>
            <a:ext cx="4321175" cy="514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конкурса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Андреенко Ольга Ивановна 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Федоренко Кристина Викторовна 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категория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Веко Ольга Владимировна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категория 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Савенок Анна Петровна </a:t>
            </a:r>
            <a:endParaRPr lang="ru-RU" sz="2400" i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endParaRPr lang="ru-RU" sz="2400" dirty="0"/>
          </a:p>
          <a:p>
            <a:pPr>
              <a:lnSpc>
                <a:spcPct val="75000"/>
              </a:lnSpc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07950" y="115888"/>
            <a:ext cx="8928100" cy="3529012"/>
            <a:chOff x="107504" y="116631"/>
            <a:chExt cx="8928992" cy="2105026"/>
          </a:xfrm>
        </p:grpSpPr>
        <p:pic>
          <p:nvPicPr>
            <p:cNvPr id="28677" name="Picture 2" descr="I:\физ-мат\1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116632"/>
              <a:ext cx="8928992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456789" y="116631"/>
              <a:ext cx="8230422" cy="1252789"/>
            </a:xfrm>
            <a:prstGeom prst="rect">
              <a:avLst/>
            </a:prstGeom>
          </p:spPr>
          <p:txBody>
            <a:bodyPr/>
            <a:lstStyle/>
            <a:p>
              <a:pPr algn="ctr">
                <a:defRPr/>
              </a:pPr>
              <a:r>
                <a:rPr lang="ru-RU" sz="4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Республиканский конкурс научных работ студентов</a:t>
              </a:r>
            </a:p>
            <a:p>
              <a:pPr algn="ctr">
                <a:defRPr/>
              </a:pPr>
              <a:r>
                <a:rPr lang="ru-RU" sz="40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2012 год</a:t>
              </a:r>
              <a:endPara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214282" y="2857496"/>
            <a:ext cx="4430743" cy="32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конкурса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Веко Ольга Владимировна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Дубина Максим Викторович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Макаревич Александр Викторович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35842" name="Picture 2" descr="D:\ДОСТИЖЕНИЯ ФАКУЛЬТЕТА\DSCN2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8934"/>
            <a:ext cx="4375138" cy="2839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Группа 2"/>
          <p:cNvGrpSpPr>
            <a:grpSpLocks/>
          </p:cNvGrpSpPr>
          <p:nvPr/>
        </p:nvGrpSpPr>
        <p:grpSpPr bwMode="auto">
          <a:xfrm>
            <a:off x="107950" y="115888"/>
            <a:ext cx="8928100" cy="3600450"/>
            <a:chOff x="107504" y="116631"/>
            <a:chExt cx="8928992" cy="2567105"/>
          </a:xfrm>
        </p:grpSpPr>
        <p:pic>
          <p:nvPicPr>
            <p:cNvPr id="29701" name="Picture 2" descr="I:\физ-мат\1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116632"/>
              <a:ext cx="8928992" cy="2567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178949" y="116631"/>
              <a:ext cx="8786103" cy="1252991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ru-RU" sz="40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Республиканские </a:t>
              </a:r>
            </a:p>
            <a:p>
              <a:pPr fontAlgn="auto">
                <a:spcAft>
                  <a:spcPts val="0"/>
                </a:spcAft>
                <a:defRPr/>
              </a:pPr>
              <a:r>
                <a:rPr lang="ru-RU" sz="40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и международные олимпиады по программированию</a:t>
              </a:r>
              <a:endPara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pic>
        <p:nvPicPr>
          <p:cNvPr id="2" name="Picture 2" descr="dsc_614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23850" y="2997200"/>
            <a:ext cx="4648200" cy="309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5076825" y="3506788"/>
            <a:ext cx="39338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99"/>
                </a:solidFill>
                <a:latin typeface="Georgia" pitchFamily="18" charset="0"/>
              </a:rPr>
              <a:t>Студенты факультета ежегодно результативно учувствуют в соревнованиях по программированию различных уровней</a:t>
            </a:r>
            <a:r>
              <a:rPr lang="ru-RU" sz="2000" b="1">
                <a:solidFill>
                  <a:srgbClr val="000099"/>
                </a:solidFill>
                <a:latin typeface="Georgia" pitchFamily="18" charset="0"/>
              </a:rPr>
              <a:t>.</a:t>
            </a:r>
            <a:endParaRPr lang="ru-RU" sz="200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:\физ-мат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8928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15888"/>
            <a:ext cx="8229600" cy="1757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Творческий вечер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«Физика и музы»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7892" name="Picture 3" descr="IMG_14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25" y="2205038"/>
            <a:ext cx="22574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IMG_1468"/>
          <p:cNvPicPr>
            <a:picLocks noChangeAspect="1" noChangeArrowheads="1"/>
          </p:cNvPicPr>
          <p:nvPr/>
        </p:nvPicPr>
        <p:blipFill>
          <a:blip r:embed="rId4"/>
          <a:srcRect t="23080"/>
          <a:stretch>
            <a:fillRect/>
          </a:stretch>
        </p:blipFill>
        <p:spPr bwMode="auto">
          <a:xfrm>
            <a:off x="5283200" y="4292600"/>
            <a:ext cx="34290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IMG_14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9175" y="1989138"/>
            <a:ext cx="22574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9" descr="IMG_1488"/>
          <p:cNvPicPr>
            <a:picLocks noChangeAspect="1" noChangeArrowheads="1"/>
          </p:cNvPicPr>
          <p:nvPr/>
        </p:nvPicPr>
        <p:blipFill>
          <a:blip r:embed="rId6" cstate="print"/>
          <a:srcRect t="13649"/>
          <a:stretch>
            <a:fillRect/>
          </a:stretch>
        </p:blipFill>
        <p:spPr bwMode="auto">
          <a:xfrm>
            <a:off x="395288" y="4098925"/>
            <a:ext cx="40386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физ-мат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4450"/>
            <a:ext cx="89281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9388" y="44450"/>
            <a:ext cx="8713787" cy="9001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I </a:t>
            </a:r>
            <a:r>
              <a:rPr lang="ru-RU" sz="36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ступень высшего образования</a:t>
            </a:r>
          </a:p>
          <a:p>
            <a:pPr algn="ctr"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Специальности</a:t>
            </a:r>
          </a:p>
          <a:p>
            <a:pPr algn="ctr">
              <a:defRPr/>
            </a:pPr>
            <a:r>
              <a:rPr lang="en-US" sz="36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2013 </a:t>
            </a:r>
            <a:r>
              <a:rPr lang="ru-RU" sz="36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  <a:endParaRPr lang="ru-RU" sz="3600" b="1" i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36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0" y="1341438"/>
            <a:ext cx="83820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charset="0"/>
              <a:buNone/>
            </a:pPr>
            <a:r>
              <a:rPr lang="ru-RU" sz="2400" b="1" i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endParaRPr lang="ru-RU" sz="2400" b="1" i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buFont typeface="Arial" charset="0"/>
              <a:buNone/>
            </a:pPr>
            <a:endParaRPr lang="ru-RU" sz="2400" b="1" i="1" dirty="0">
              <a:solidFill>
                <a:srgbClr val="0000CC"/>
              </a:solidFill>
              <a:latin typeface="Georgia" pitchFamily="18" charset="0"/>
            </a:endParaRPr>
          </a:p>
          <a:p>
            <a:pPr marL="342900" indent="-342900" algn="ctr">
              <a:lnSpc>
                <a:spcPct val="80000"/>
              </a:lnSpc>
              <a:buFont typeface="Arial" charset="0"/>
              <a:buNone/>
            </a:pPr>
            <a:r>
              <a:rPr lang="ru-RU" sz="2800" b="1" i="1" dirty="0" smtClean="0">
                <a:solidFill>
                  <a:schemeClr val="folHlink"/>
                </a:solidFill>
                <a:latin typeface="Georgia" pitchFamily="18" charset="0"/>
              </a:rPr>
              <a:t>Дневная </a:t>
            </a:r>
            <a:r>
              <a:rPr lang="ru-RU" sz="2800" b="1" i="1" dirty="0">
                <a:solidFill>
                  <a:schemeClr val="folHlink"/>
                </a:solidFill>
                <a:latin typeface="Georgia" pitchFamily="18" charset="0"/>
              </a:rPr>
              <a:t>форма получения </a:t>
            </a:r>
            <a:endParaRPr lang="ru-RU" sz="2800" b="1" i="1" dirty="0" smtClean="0">
              <a:solidFill>
                <a:schemeClr val="folHlink"/>
              </a:solidFill>
              <a:latin typeface="Georgia" pitchFamily="18" charset="0"/>
            </a:endParaRPr>
          </a:p>
          <a:p>
            <a:pPr marL="342900" indent="-342900" algn="ctr">
              <a:lnSpc>
                <a:spcPct val="80000"/>
              </a:lnSpc>
              <a:buFont typeface="Arial" charset="0"/>
              <a:buNone/>
            </a:pPr>
            <a:r>
              <a:rPr lang="ru-RU" sz="2800" b="1" i="1" dirty="0" smtClean="0">
                <a:solidFill>
                  <a:schemeClr val="folHlink"/>
                </a:solidFill>
                <a:latin typeface="Georgia" pitchFamily="18" charset="0"/>
              </a:rPr>
              <a:t>высшего </a:t>
            </a:r>
            <a:r>
              <a:rPr lang="ru-RU" sz="2800" b="1" i="1" dirty="0">
                <a:solidFill>
                  <a:schemeClr val="folHlink"/>
                </a:solidFill>
                <a:latin typeface="Georgia" pitchFamily="18" charset="0"/>
              </a:rPr>
              <a:t>образования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 года обучения 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Физика и информатика</a:t>
            </a:r>
            <a:r>
              <a:rPr lang="ru-RU" sz="2400" b="1" i="1" dirty="0" smtClean="0">
                <a:latin typeface="Georgia" pitchFamily="18" charset="0"/>
              </a:rPr>
              <a:t>          </a:t>
            </a:r>
            <a:endParaRPr lang="ru-RU" sz="2400" b="1" i="1" dirty="0"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b="1" i="1" dirty="0">
                <a:latin typeface="Georgia" pitchFamily="18" charset="0"/>
              </a:rPr>
              <a:t>       (</a:t>
            </a:r>
            <a:r>
              <a:rPr lang="ru-RU" b="1" i="1" u="sng" dirty="0">
                <a:latin typeface="Georgia" pitchFamily="18" charset="0"/>
              </a:rPr>
              <a:t>квалификация </a:t>
            </a:r>
            <a:r>
              <a:rPr lang="ru-RU" b="1" i="1" u="sng" dirty="0" smtClean="0">
                <a:latin typeface="Georgia" pitchFamily="18" charset="0"/>
              </a:rPr>
              <a:t>«Преподаватель</a:t>
            </a:r>
            <a:r>
              <a:rPr lang="ru-RU" b="1" i="1" u="sng" dirty="0">
                <a:latin typeface="Georgia" pitchFamily="18" charset="0"/>
              </a:rPr>
              <a:t>»</a:t>
            </a:r>
            <a:r>
              <a:rPr lang="ru-RU" b="1" i="1" dirty="0">
                <a:latin typeface="Georgia" pitchFamily="18" charset="0"/>
              </a:rPr>
              <a:t>)</a:t>
            </a:r>
            <a:r>
              <a:rPr lang="en-US" b="1" i="1" dirty="0">
                <a:latin typeface="Georgia" pitchFamily="18" charset="0"/>
              </a:rPr>
              <a:t>; </a:t>
            </a:r>
            <a:endParaRPr lang="ru-RU" b="1" i="1" dirty="0"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b="1" i="1" dirty="0"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Математика и информатика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endParaRPr lang="ru-RU" sz="2400" b="1" i="1" dirty="0"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b="1" i="1" dirty="0">
                <a:latin typeface="Georgia" pitchFamily="18" charset="0"/>
              </a:rPr>
              <a:t>     </a:t>
            </a:r>
            <a:r>
              <a:rPr lang="ru-RU" b="1" i="1" dirty="0" smtClean="0">
                <a:latin typeface="Georgia" pitchFamily="18" charset="0"/>
              </a:rPr>
              <a:t> (</a:t>
            </a:r>
            <a:r>
              <a:rPr lang="ru-RU" b="1" i="1" u="sng" dirty="0">
                <a:latin typeface="Georgia" pitchFamily="18" charset="0"/>
              </a:rPr>
              <a:t>квалификация </a:t>
            </a:r>
            <a:r>
              <a:rPr lang="ru-RU" b="1" i="1" u="sng" dirty="0" smtClean="0">
                <a:latin typeface="Georgia" pitchFamily="18" charset="0"/>
              </a:rPr>
              <a:t>«Преподаватель</a:t>
            </a:r>
            <a:r>
              <a:rPr lang="ru-RU" b="1" i="1" u="sng" dirty="0">
                <a:latin typeface="Georgia" pitchFamily="18" charset="0"/>
              </a:rPr>
              <a:t>»</a:t>
            </a:r>
            <a:r>
              <a:rPr lang="ru-RU" b="1" i="1" dirty="0">
                <a:latin typeface="Georgia" pitchFamily="18" charset="0"/>
              </a:rPr>
              <a:t>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b="1" i="1" dirty="0"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i="1" dirty="0">
                <a:solidFill>
                  <a:srgbClr val="0000CC"/>
                </a:solidFill>
                <a:latin typeface="Georgia" pitchFamily="18" charset="0"/>
              </a:rPr>
              <a:t>Прикладная математика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400" b="1" i="1" dirty="0">
                <a:solidFill>
                  <a:srgbClr val="0000CC"/>
                </a:solidFill>
                <a:latin typeface="Georgia" pitchFamily="18" charset="0"/>
              </a:rPr>
              <a:t>    (научно-педагогическая деятельность)</a:t>
            </a:r>
            <a:r>
              <a:rPr lang="ru-RU" sz="2400" b="1" i="1" dirty="0">
                <a:latin typeface="Georgia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b="1" i="1" dirty="0">
                <a:latin typeface="Georgia" pitchFamily="18" charset="0"/>
              </a:rPr>
              <a:t>   </a:t>
            </a:r>
            <a:r>
              <a:rPr lang="ru-RU" b="1" i="1" dirty="0" smtClean="0">
                <a:latin typeface="Georgia" pitchFamily="18" charset="0"/>
              </a:rPr>
              <a:t>   (</a:t>
            </a:r>
            <a:r>
              <a:rPr lang="ru-RU" b="1" i="1" dirty="0">
                <a:latin typeface="Georgia" pitchFamily="18" charset="0"/>
              </a:rPr>
              <a:t>квалификация «Математик-программист.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b="1" i="1" dirty="0">
                <a:latin typeface="Georgia" pitchFamily="18" charset="0"/>
              </a:rPr>
              <a:t>     Преподаватель  математики и информатики»).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52260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CC"/>
                </a:solidFill>
                <a:latin typeface="Georgia" pitchFamily="18" charset="0"/>
              </a:rPr>
              <a:t>      </a:t>
            </a:r>
          </a:p>
        </p:txBody>
      </p:sp>
      <p:pic>
        <p:nvPicPr>
          <p:cNvPr id="3079" name="Picture 1" descr="C:\Documents and Settings\Admin\Рабочий стол\мммммммммммммммммм\Physi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2363" y="2060575"/>
            <a:ext cx="149225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4098" name="Picture 2" descr="C:\Documents and Settings\Admin\Рабочий стол\мммммммммммммммммм\1252555611_1.jpg"/>
          <p:cNvPicPr>
            <a:picLocks noChangeAspect="1" noChangeArrowheads="1"/>
          </p:cNvPicPr>
          <p:nvPr/>
        </p:nvPicPr>
        <p:blipFill rotWithShape="1">
          <a:blip r:embed="rId4"/>
          <a:srcRect t="9741" b="12888"/>
          <a:stretch/>
        </p:blipFill>
        <p:spPr bwMode="auto">
          <a:xfrm>
            <a:off x="7472363" y="5254625"/>
            <a:ext cx="1492250" cy="137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099" name="Picture 3" descr="C:\Documents and Settings\Admin\Рабочий стол\мммммммммммммммммм\j03959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2363" y="3644900"/>
            <a:ext cx="1492250" cy="130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227888" y="2060575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80288" y="2060575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312025" y="2060575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>
            <a:off x="2414588" y="-585787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>
            <a:off x="2414588" y="36576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физ-мат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8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15888"/>
            <a:ext cx="8858312" cy="1757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XXII 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Республиканский фестиваль-конкурс моды и фото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«Мельница моды»</a:t>
            </a:r>
          </a:p>
          <a:p>
            <a:pPr fontAlgn="auto">
              <a:spcAft>
                <a:spcPts val="0"/>
              </a:spcAft>
              <a:defRPr/>
            </a:pPr>
            <a:endParaRPr lang="ru-RU" sz="3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2770" name="Picture 2" descr="D:\ДОСТИЖЕНИЯ ФАКУЛЬТЕТА\диплом ядченко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2571768" cy="3627223"/>
          </a:xfrm>
          <a:prstGeom prst="rect">
            <a:avLst/>
          </a:prstGeom>
          <a:noFill/>
        </p:spPr>
      </p:pic>
      <p:pic>
        <p:nvPicPr>
          <p:cNvPr id="32774" name="Picture 6" descr="D:\ДОСТИЖЕНИЯ ФАКУЛЬТЕТА\IMG_45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357276"/>
            <a:ext cx="5000660" cy="3335440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42910" y="2643182"/>
            <a:ext cx="8229600" cy="1757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Коллекция моделей 2013</a:t>
            </a:r>
            <a:endParaRPr lang="ru-RU" sz="3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357950" y="4429132"/>
            <a:ext cx="3586130" cy="1757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Автор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Ядченко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Я.И.,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студентка факультета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физ-мат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8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15888"/>
            <a:ext cx="8858312" cy="1757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Факультетский КВН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«Весенний марафон-2013»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3798" name="Picture 6" descr="F:\2013.04.09 16.06.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4357718" cy="3120126"/>
          </a:xfrm>
          <a:prstGeom prst="rect">
            <a:avLst/>
          </a:prstGeom>
          <a:noFill/>
        </p:spPr>
      </p:pic>
      <p:pic>
        <p:nvPicPr>
          <p:cNvPr id="33795" name="Picture 3" descr="F:\2013.04.09 16.24.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500438"/>
            <a:ext cx="4603096" cy="30702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физ-мат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8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15888"/>
            <a:ext cx="8858312" cy="1757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14290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Музыкальный конкурс 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«Хиты 80-90х»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4821" name="Picture 5" descr="F:\Первокурсник2012-2013\Изображение 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5357850" cy="4018238"/>
          </a:xfrm>
          <a:prstGeom prst="rect">
            <a:avLst/>
          </a:prstGeom>
          <a:noFill/>
        </p:spPr>
      </p:pic>
      <p:pic>
        <p:nvPicPr>
          <p:cNvPr id="34818" name="Picture 2" descr="G:\80-90-е\10-2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3" y="2285992"/>
            <a:ext cx="3053975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I:\физ-мат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892810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15888"/>
            <a:ext cx="8229600" cy="9001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II</a:t>
            </a:r>
            <a:r>
              <a:rPr lang="ru-RU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ступень </a:t>
            </a:r>
            <a:endParaRPr lang="en-US" sz="44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высшего образования</a:t>
            </a:r>
          </a:p>
          <a:p>
            <a:pPr algn="ctr">
              <a:defRPr/>
            </a:pPr>
            <a:r>
              <a:rPr lang="ru-RU" sz="4400" b="1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Магистратура</a:t>
            </a:r>
          </a:p>
        </p:txBody>
      </p:sp>
      <p:sp>
        <p:nvSpPr>
          <p:cNvPr id="4102" name="AutoShape 9"/>
          <p:cNvSpPr>
            <a:spLocks noChangeArrowheads="1"/>
          </p:cNvSpPr>
          <p:nvPr/>
        </p:nvSpPr>
        <p:spPr bwMode="auto">
          <a:xfrm>
            <a:off x="5715009" y="4956175"/>
            <a:ext cx="2744780" cy="920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b="1" i="1" dirty="0">
                <a:solidFill>
                  <a:srgbClr val="0000FF"/>
                </a:solidFill>
                <a:latin typeface="Georgia" pitchFamily="18" charset="0"/>
              </a:rPr>
              <a:t>специальность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6600"/>
                </a:solidFill>
                <a:latin typeface="Georgia" pitchFamily="18" charset="0"/>
              </a:rPr>
              <a:t>«Математика»</a:t>
            </a:r>
            <a:endParaRPr lang="ru-RU" sz="2000" b="1" i="1" dirty="0">
              <a:solidFill>
                <a:srgbClr val="006600"/>
              </a:solidFill>
              <a:latin typeface="Georgia" pitchFamily="18" charset="0"/>
            </a:endParaRPr>
          </a:p>
          <a:p>
            <a:pPr>
              <a:defRPr/>
            </a:pPr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4103" name="AutoShape 10"/>
          <p:cNvSpPr>
            <a:spLocks noChangeArrowheads="1"/>
          </p:cNvSpPr>
          <p:nvPr/>
        </p:nvSpPr>
        <p:spPr bwMode="auto">
          <a:xfrm>
            <a:off x="5643570" y="2786058"/>
            <a:ext cx="2786082" cy="973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b="1" i="1" dirty="0">
                <a:solidFill>
                  <a:srgbClr val="0000FF"/>
                </a:solidFill>
                <a:latin typeface="Georgia" pitchFamily="18" charset="0"/>
              </a:rPr>
              <a:t>специальность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006600"/>
                </a:solidFill>
                <a:latin typeface="Georgia" pitchFamily="18" charset="0"/>
              </a:rPr>
              <a:t>«Педагогика»</a:t>
            </a:r>
          </a:p>
          <a:p>
            <a:pPr>
              <a:defRPr/>
            </a:pPr>
            <a:endParaRPr lang="ru-RU" sz="2000" b="1" i="1" dirty="0">
              <a:latin typeface="Georgia" pitchFamily="18" charset="0"/>
            </a:endParaRPr>
          </a:p>
        </p:txBody>
      </p:sp>
      <p:pic>
        <p:nvPicPr>
          <p:cNvPr id="15367" name="Picture 21" descr="Ребко в ла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60663"/>
            <a:ext cx="48260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643570" y="3857628"/>
            <a:ext cx="2787651" cy="10001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b="1" i="1" dirty="0">
                <a:solidFill>
                  <a:srgbClr val="0000FF"/>
                </a:solidFill>
                <a:latin typeface="Georgia" pitchFamily="18" charset="0"/>
              </a:rPr>
              <a:t>специальность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006600"/>
                </a:solidFill>
                <a:latin typeface="Georgia" pitchFamily="18" charset="0"/>
              </a:rPr>
              <a:t>«Физика»</a:t>
            </a:r>
          </a:p>
          <a:p>
            <a:pPr>
              <a:defRPr/>
            </a:pPr>
            <a:endParaRPr lang="ru-RU" sz="20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I:\физ-мат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89281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15888"/>
            <a:ext cx="8229600" cy="900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Аспирантура</a:t>
            </a:r>
          </a:p>
        </p:txBody>
      </p:sp>
      <p:sp>
        <p:nvSpPr>
          <p:cNvPr id="5125" name="AutoShape 16"/>
          <p:cNvSpPr>
            <a:spLocks noChangeArrowheads="1"/>
          </p:cNvSpPr>
          <p:nvPr/>
        </p:nvSpPr>
        <p:spPr bwMode="auto">
          <a:xfrm>
            <a:off x="4716463" y="2344738"/>
            <a:ext cx="3898900" cy="1389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b="1" i="1">
                <a:solidFill>
                  <a:srgbClr val="0000FF"/>
                </a:solidFill>
                <a:latin typeface="Georgia" pitchFamily="18" charset="0"/>
              </a:rPr>
              <a:t>специальность </a:t>
            </a:r>
          </a:p>
          <a:p>
            <a:pPr algn="ctr">
              <a:defRPr/>
            </a:pPr>
            <a:r>
              <a:rPr lang="ru-RU" sz="2000" b="1" i="1">
                <a:solidFill>
                  <a:srgbClr val="006600"/>
                </a:solidFill>
                <a:latin typeface="Georgia" pitchFamily="18" charset="0"/>
              </a:rPr>
              <a:t>«Физика конденсированного состояния»</a:t>
            </a:r>
          </a:p>
          <a:p>
            <a:pPr algn="ctr">
              <a:defRPr/>
            </a:pPr>
            <a:endParaRPr lang="ru-RU" sz="2000" i="1">
              <a:latin typeface="Georgia" pitchFamily="18" charset="0"/>
            </a:endParaRPr>
          </a:p>
        </p:txBody>
      </p:sp>
      <p:sp>
        <p:nvSpPr>
          <p:cNvPr id="5126" name="AutoShape 17"/>
          <p:cNvSpPr>
            <a:spLocks noChangeArrowheads="1"/>
          </p:cNvSpPr>
          <p:nvPr/>
        </p:nvSpPr>
        <p:spPr bwMode="auto">
          <a:xfrm>
            <a:off x="4716463" y="3940175"/>
            <a:ext cx="3898900" cy="784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b="1" i="1">
                <a:solidFill>
                  <a:srgbClr val="0000FF"/>
                </a:solidFill>
                <a:latin typeface="Georgia" pitchFamily="18" charset="0"/>
              </a:rPr>
              <a:t>специальность</a:t>
            </a:r>
          </a:p>
          <a:p>
            <a:pPr algn="ctr">
              <a:defRPr/>
            </a:pPr>
            <a:r>
              <a:rPr lang="ru-RU" sz="2000" b="1" i="1">
                <a:solidFill>
                  <a:srgbClr val="006600"/>
                </a:solidFill>
                <a:latin typeface="Georgia" pitchFamily="18" charset="0"/>
              </a:rPr>
              <a:t> «Оптика»</a:t>
            </a:r>
            <a:r>
              <a:rPr lang="ru-RU" sz="2000" b="1" i="1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sz="2000" b="1" i="1">
              <a:latin typeface="Georgia" pitchFamily="18" charset="0"/>
            </a:endParaRPr>
          </a:p>
          <a:p>
            <a:pPr algn="ctr">
              <a:defRPr/>
            </a:pPr>
            <a:endParaRPr lang="ru-RU" sz="2000" i="1">
              <a:latin typeface="Georgia" pitchFamily="18" charset="0"/>
            </a:endParaRPr>
          </a:p>
        </p:txBody>
      </p:sp>
      <p:sp>
        <p:nvSpPr>
          <p:cNvPr id="5127" name="AutoShape 18"/>
          <p:cNvSpPr>
            <a:spLocks noChangeArrowheads="1"/>
          </p:cNvSpPr>
          <p:nvPr/>
        </p:nvSpPr>
        <p:spPr bwMode="auto">
          <a:xfrm>
            <a:off x="4716463" y="4902200"/>
            <a:ext cx="3898900" cy="1550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b="1" i="1">
                <a:solidFill>
                  <a:srgbClr val="0000FF"/>
                </a:solidFill>
                <a:latin typeface="Georgia" pitchFamily="18" charset="0"/>
              </a:rPr>
              <a:t>специальность</a:t>
            </a:r>
          </a:p>
          <a:p>
            <a:pPr algn="ctr">
              <a:defRPr/>
            </a:pPr>
            <a:r>
              <a:rPr lang="ru-RU" sz="2000" b="1" i="1">
                <a:solidFill>
                  <a:srgbClr val="006600"/>
                </a:solidFill>
                <a:latin typeface="Georgia" pitchFamily="18" charset="0"/>
              </a:rPr>
              <a:t> «Теория и методика обучения и воспитания (математика)»</a:t>
            </a:r>
          </a:p>
          <a:p>
            <a:pPr algn="ctr">
              <a:defRPr/>
            </a:pPr>
            <a:endParaRPr lang="ru-RU" sz="2000" b="1" i="1">
              <a:latin typeface="Georgia" pitchFamily="18" charset="0"/>
            </a:endParaRPr>
          </a:p>
        </p:txBody>
      </p:sp>
      <p:pic>
        <p:nvPicPr>
          <p:cNvPr id="16392" name="Picture 19" descr="S63008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28775"/>
            <a:ext cx="33845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0" descr="Савенко  в ла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176713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1"/>
          <p:cNvGrpSpPr>
            <a:grpSpLocks/>
          </p:cNvGrpSpPr>
          <p:nvPr/>
        </p:nvGrpSpPr>
        <p:grpSpPr bwMode="auto">
          <a:xfrm>
            <a:off x="107950" y="115888"/>
            <a:ext cx="8928100" cy="1782762"/>
            <a:chOff x="107504" y="116632"/>
            <a:chExt cx="8928992" cy="2105025"/>
          </a:xfrm>
        </p:grpSpPr>
        <p:pic>
          <p:nvPicPr>
            <p:cNvPr id="17424" name="Picture 2" descr="I:\физ-мат\1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116632"/>
              <a:ext cx="8928992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456789" y="234723"/>
              <a:ext cx="8230422" cy="125214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ru-RU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Научные школы</a:t>
              </a:r>
              <a:endPara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2746375"/>
            <a:ext cx="2455863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4" descr="Кула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746375"/>
            <a:ext cx="211455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4925" y="1268413"/>
            <a:ext cx="320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990000"/>
                </a:solidFill>
                <a:latin typeface="Georgia" pitchFamily="18" charset="0"/>
              </a:rPr>
              <a:t>МЕХАНИЧЕСКОЕ ДВОЙНИКОВАНИЕ И ЭЛЕКТРОПЛАСТИЧНОСТЬ </a:t>
            </a:r>
          </a:p>
          <a:p>
            <a:pPr algn="ctr"/>
            <a:r>
              <a:rPr lang="ru-RU" sz="1200" b="1">
                <a:solidFill>
                  <a:srgbClr val="990000"/>
                </a:solidFill>
                <a:latin typeface="Georgia" pitchFamily="18" charset="0"/>
              </a:rPr>
              <a:t>МЕТАЛЛОВ В УСЛОВИЯХ ВНЕШНИХ ЭНЕРГЕТИЧЕСКИХ ВОЗДЕЙСТВИЙ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6324600" y="1560513"/>
            <a:ext cx="2667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990000"/>
                </a:solidFill>
                <a:latin typeface="Georgia" pitchFamily="18" charset="0"/>
              </a:rPr>
              <a:t>АКУСТООПТИКА АНИЗОТРОПНЫХ МОНОКРИСТАЛЛОВ</a:t>
            </a:r>
          </a:p>
          <a:p>
            <a:pPr algn="ctr"/>
            <a:r>
              <a:rPr lang="ru-RU" sz="1200" b="1">
                <a:solidFill>
                  <a:srgbClr val="990000"/>
                </a:solidFill>
                <a:latin typeface="Georgia" pitchFamily="18" charset="0"/>
              </a:rPr>
              <a:t>И ОПТИЧЕСКИХ ВОЛНОВОДОВ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34925" y="5842000"/>
            <a:ext cx="3200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3366FF"/>
                </a:solidFill>
                <a:latin typeface="Georgia" pitchFamily="18" charset="0"/>
              </a:rPr>
              <a:t>Научный руководитель:</a:t>
            </a:r>
          </a:p>
          <a:p>
            <a:pPr algn="ctr"/>
            <a:r>
              <a:rPr lang="ru-RU" sz="1400">
                <a:latin typeface="Georgia" pitchFamily="18" charset="0"/>
              </a:rPr>
              <a:t>доктор технических наук, </a:t>
            </a:r>
          </a:p>
          <a:p>
            <a:pPr algn="ctr"/>
            <a:r>
              <a:rPr lang="ru-RU" sz="1400">
                <a:latin typeface="Georgia" pitchFamily="18" charset="0"/>
              </a:rPr>
              <a:t>профессор</a:t>
            </a:r>
          </a:p>
          <a:p>
            <a:pPr algn="ctr"/>
            <a:r>
              <a:rPr lang="ru-RU" sz="1400" b="1" i="1">
                <a:solidFill>
                  <a:srgbClr val="990000"/>
                </a:solidFill>
                <a:latin typeface="Georgia" pitchFamily="18" charset="0"/>
              </a:rPr>
              <a:t>Савенко В.С.</a:t>
            </a:r>
            <a:endParaRPr lang="ru-RU" sz="140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6324600" y="5870575"/>
            <a:ext cx="2819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3366FF"/>
                </a:solidFill>
                <a:latin typeface="Georgia" pitchFamily="18" charset="0"/>
              </a:rPr>
              <a:t>Научный руководитель:</a:t>
            </a:r>
          </a:p>
          <a:p>
            <a:pPr algn="ctr"/>
            <a:r>
              <a:rPr lang="ru-RU" sz="1400">
                <a:latin typeface="Georgia" pitchFamily="18" charset="0"/>
              </a:rPr>
              <a:t>доктор физико-математических наук</a:t>
            </a:r>
            <a:r>
              <a:rPr lang="en-US" sz="1400">
                <a:latin typeface="Georgia" pitchFamily="18" charset="0"/>
              </a:rPr>
              <a:t> </a:t>
            </a:r>
            <a:endParaRPr lang="ru-RU" sz="1400">
              <a:latin typeface="Georgia" pitchFamily="18" charset="0"/>
            </a:endParaRPr>
          </a:p>
          <a:p>
            <a:pPr algn="ctr"/>
            <a:r>
              <a:rPr lang="ru-RU" sz="1400" b="1" i="1">
                <a:solidFill>
                  <a:srgbClr val="990000"/>
                </a:solidFill>
                <a:latin typeface="Georgia" pitchFamily="18" charset="0"/>
              </a:rPr>
              <a:t>Кулак Г.В.</a:t>
            </a:r>
            <a:endParaRPr lang="ru-RU" sz="140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124200" y="1298575"/>
            <a:ext cx="0" cy="54864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6324600" y="1814513"/>
            <a:ext cx="0" cy="497046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57200" y="2593975"/>
            <a:ext cx="83058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57200" y="5718175"/>
            <a:ext cx="83058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1" name="Text Box 5"/>
          <p:cNvSpPr txBox="1">
            <a:spLocks noChangeArrowheads="1"/>
          </p:cNvSpPr>
          <p:nvPr/>
        </p:nvSpPr>
        <p:spPr bwMode="auto">
          <a:xfrm>
            <a:off x="3432175" y="1700213"/>
            <a:ext cx="2590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990000"/>
                </a:solidFill>
                <a:latin typeface="Georgia" pitchFamily="18" charset="0"/>
              </a:rPr>
              <a:t>ГОЛОГРАФИЯ </a:t>
            </a:r>
          </a:p>
          <a:p>
            <a:pPr algn="ctr"/>
            <a:r>
              <a:rPr lang="ru-RU" sz="1200" b="1">
                <a:solidFill>
                  <a:srgbClr val="990000"/>
                </a:solidFill>
                <a:latin typeface="Georgia" pitchFamily="18" charset="0"/>
              </a:rPr>
              <a:t>В ФОТОРЕФРАКТИВНЫХ КРИСТАЛЛАХ</a:t>
            </a:r>
          </a:p>
        </p:txBody>
      </p:sp>
      <p:sp>
        <p:nvSpPr>
          <p:cNvPr id="17422" name="Text Box 8"/>
          <p:cNvSpPr txBox="1">
            <a:spLocks noChangeArrowheads="1"/>
          </p:cNvSpPr>
          <p:nvPr/>
        </p:nvSpPr>
        <p:spPr bwMode="auto">
          <a:xfrm>
            <a:off x="3203575" y="5870575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3366FF"/>
                </a:solidFill>
                <a:latin typeface="Georgia" pitchFamily="18" charset="0"/>
              </a:rPr>
              <a:t>Научный руководитель:</a:t>
            </a:r>
          </a:p>
          <a:p>
            <a:pPr algn="ctr"/>
            <a:r>
              <a:rPr lang="ru-RU" sz="1400">
                <a:latin typeface="Georgia" pitchFamily="18" charset="0"/>
              </a:rPr>
              <a:t>доктор физико-математических наук, профессор</a:t>
            </a:r>
          </a:p>
          <a:p>
            <a:pPr algn="ctr"/>
            <a:r>
              <a:rPr lang="ru-RU" sz="1400" b="1" i="1">
                <a:solidFill>
                  <a:srgbClr val="990000"/>
                </a:solidFill>
                <a:latin typeface="Georgia" pitchFamily="18" charset="0"/>
              </a:rPr>
              <a:t>Шепелевич В.В.</a:t>
            </a:r>
            <a:endParaRPr lang="ru-RU" sz="1400">
              <a:solidFill>
                <a:srgbClr val="990000"/>
              </a:solidFill>
              <a:latin typeface="Georgia" pitchFamily="18" charset="0"/>
            </a:endParaRPr>
          </a:p>
        </p:txBody>
      </p:sp>
      <p:pic>
        <p:nvPicPr>
          <p:cNvPr id="17423" name="Picture 23" descr="3333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2781300"/>
            <a:ext cx="2189163" cy="27432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физ-мат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8928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9263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Монографии преподавателей факультета</a:t>
            </a:r>
            <a:b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2013 год</a:t>
            </a:r>
            <a:endParaRPr lang="ru-RU" sz="36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 descr="Фото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10"/>
          <a:stretch/>
        </p:blipFill>
        <p:spPr bwMode="auto">
          <a:xfrm>
            <a:off x="251521" y="2708920"/>
            <a:ext cx="2745040" cy="373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3298" y="2719292"/>
            <a:ext cx="2697403" cy="372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kniga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38308"/>
            <a:ext cx="2639738" cy="372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9249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:\физ-мат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9281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42852"/>
            <a:ext cx="8229600" cy="12525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Международная премия </a:t>
            </a:r>
          </a:p>
          <a:p>
            <a:pPr algn="ctr">
              <a:defRPr/>
            </a:pP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имени  академика                     </a:t>
            </a:r>
          </a:p>
          <a:p>
            <a:pPr algn="ctr">
              <a:defRPr/>
            </a:pP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Ф.И. Фёдорова 2011 года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3959225" y="3786190"/>
            <a:ext cx="51847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0099"/>
                </a:solidFill>
                <a:latin typeface="Georgia" pitchFamily="18" charset="0"/>
              </a:rPr>
              <a:t>Профессор Шепелевич В.В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., заведующий кафедрой теоретической физики</a:t>
            </a:r>
            <a:endParaRPr lang="ru-RU" sz="2000" i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5122" name="Picture 2" descr="фото В"/>
          <p:cNvPicPr>
            <a:picLocks noChangeAspect="1" noChangeArrowheads="1"/>
          </p:cNvPicPr>
          <p:nvPr/>
        </p:nvPicPr>
        <p:blipFill>
          <a:blip r:embed="rId3">
            <a:lum bright="-12000" contrast="42000"/>
          </a:blip>
          <a:srcRect t="9975" b="16348"/>
          <a:stretch>
            <a:fillRect/>
          </a:stretch>
        </p:blipFill>
        <p:spPr bwMode="auto">
          <a:xfrm>
            <a:off x="250825" y="2416175"/>
            <a:ext cx="3600450" cy="42243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I:\физ-мат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8928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7950" y="231775"/>
            <a:ext cx="8928100" cy="1757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Международное </a:t>
            </a:r>
          </a:p>
          <a:p>
            <a:pPr algn="ctr">
              <a:defRPr/>
            </a:pP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сотрудничество</a:t>
            </a:r>
          </a:p>
        </p:txBody>
      </p:sp>
      <p:sp>
        <p:nvSpPr>
          <p:cNvPr id="30725" name="Rectangle 3"/>
          <p:cNvSpPr>
            <a:spLocks noGrp="1"/>
          </p:cNvSpPr>
          <p:nvPr>
            <p:ph type="body" idx="1"/>
          </p:nvPr>
        </p:nvSpPr>
        <p:spPr>
          <a:xfrm>
            <a:off x="457200" y="2287588"/>
            <a:ext cx="8686800" cy="4525962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000099"/>
                </a:solidFill>
                <a:latin typeface="Georgia" pitchFamily="18" charset="0"/>
              </a:rPr>
              <a:t>Йенский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 университет</a:t>
            </a: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solidFill>
                  <a:srgbClr val="990000"/>
                </a:solidFill>
                <a:latin typeface="Georgia" pitchFamily="18" charset="0"/>
              </a:rPr>
              <a:t>(Германия)</a:t>
            </a: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</a:rPr>
              <a:t>,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Университет К</a:t>
            </a:r>
            <a:r>
              <a:rPr lang="en-US" sz="2800" b="1" dirty="0" err="1" smtClean="0">
                <a:solidFill>
                  <a:srgbClr val="000099"/>
                </a:solidFill>
                <a:latin typeface="Georgia" pitchFamily="18" charset="0"/>
              </a:rPr>
              <a:t>uopio</a:t>
            </a: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solidFill>
                  <a:srgbClr val="990000"/>
                </a:solidFill>
                <a:latin typeface="Georgia" pitchFamily="18" charset="0"/>
              </a:rPr>
              <a:t>(Финляндия)</a:t>
            </a: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</a:rPr>
              <a:t>,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000099"/>
                </a:solidFill>
                <a:latin typeface="Georgia" pitchFamily="18" charset="0"/>
              </a:rPr>
              <a:t>Калифорнийски</a:t>
            </a:r>
            <a:r>
              <a:rPr lang="be-BY" sz="2800" b="1" dirty="0" smtClean="0">
                <a:solidFill>
                  <a:srgbClr val="000099"/>
                </a:solidFill>
                <a:latin typeface="Georgia" pitchFamily="18" charset="0"/>
              </a:rPr>
              <a:t>й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 университет Беркли</a:t>
            </a: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solidFill>
                  <a:srgbClr val="990000"/>
                </a:solidFill>
                <a:latin typeface="Georgia" pitchFamily="18" charset="0"/>
              </a:rPr>
              <a:t>(США)</a:t>
            </a: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</a:rPr>
              <a:t>,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Институт Отто </a:t>
            </a:r>
            <a:r>
              <a:rPr lang="ru-RU" sz="2800" b="1" dirty="0" err="1" smtClean="0">
                <a:solidFill>
                  <a:srgbClr val="000099"/>
                </a:solidFill>
                <a:latin typeface="Georgia" pitchFamily="18" charset="0"/>
              </a:rPr>
              <a:t>Хуга</a:t>
            </a: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solidFill>
                  <a:srgbClr val="990000"/>
                </a:solidFill>
                <a:latin typeface="Georgia" pitchFamily="18" charset="0"/>
              </a:rPr>
              <a:t>(Германия)</a:t>
            </a: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</a:rPr>
              <a:t>,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Томский государственный университет систем управления и радиоэлектроники  </a:t>
            </a:r>
            <a:r>
              <a:rPr lang="ru-RU" sz="2800" dirty="0" smtClean="0">
                <a:solidFill>
                  <a:srgbClr val="990000"/>
                </a:solidFill>
                <a:latin typeface="Georgia" pitchFamily="18" charset="0"/>
              </a:rPr>
              <a:t>(Россия)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Актюбинский государственный педагогический институт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800" dirty="0" smtClean="0">
                <a:solidFill>
                  <a:srgbClr val="990000"/>
                </a:solidFill>
                <a:latin typeface="Georgia" pitchFamily="18" charset="0"/>
              </a:rPr>
              <a:t>   (Республика Казахстан)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ru-RU" sz="2800" dirty="0" smtClean="0">
              <a:solidFill>
                <a:srgbClr val="99000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2050" name="Picture 2" descr="D:\Documents and Settings\Admin\Рабочий стол\презентация\народов – единство республи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7666"/>
            <a:ext cx="1632492" cy="163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:\физ-мат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8928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5888"/>
            <a:ext cx="8229600" cy="141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Научно-исследовательские кружки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 descr="S63008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428868"/>
            <a:ext cx="4215186" cy="3083330"/>
          </a:xfrm>
          <a:prstGeom prst="rect">
            <a:avLst/>
          </a:prstGeom>
          <a:noFill/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4" y="1785926"/>
            <a:ext cx="2786082" cy="9731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688F8">
                  <a:tint val="66000"/>
                  <a:satMod val="160000"/>
                </a:srgbClr>
              </a:gs>
              <a:gs pos="50000">
                <a:srgbClr val="5688F8">
                  <a:tint val="44500"/>
                  <a:satMod val="160000"/>
                </a:srgbClr>
              </a:gs>
              <a:gs pos="100000">
                <a:srgbClr val="5688F8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Кружок по физике</a:t>
            </a:r>
            <a:endParaRPr lang="ru-RU" sz="2400" b="1" i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14282" y="3929066"/>
            <a:ext cx="2714644" cy="78581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688F8">
                  <a:tint val="66000"/>
                  <a:satMod val="160000"/>
                </a:srgbClr>
              </a:gs>
              <a:gs pos="50000">
                <a:srgbClr val="5688F8">
                  <a:tint val="44500"/>
                  <a:satMod val="160000"/>
                </a:srgbClr>
              </a:gs>
              <a:gs pos="100000">
                <a:srgbClr val="5688F8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Астроном</a:t>
            </a:r>
            <a:endParaRPr lang="ru-RU" sz="2400" b="1" i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214282" y="5357826"/>
            <a:ext cx="278608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688F8">
                  <a:tint val="66000"/>
                  <a:satMod val="160000"/>
                </a:srgbClr>
              </a:gs>
              <a:gs pos="50000">
                <a:srgbClr val="5688F8">
                  <a:tint val="44500"/>
                  <a:satMod val="160000"/>
                </a:srgbClr>
              </a:gs>
              <a:gs pos="100000">
                <a:srgbClr val="5688F8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Инноватор</a:t>
            </a:r>
            <a:endParaRPr lang="ru-RU" sz="2400" b="1" i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5572132" y="2000241"/>
            <a:ext cx="3357586" cy="78581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688F8">
                  <a:tint val="66000"/>
                  <a:satMod val="160000"/>
                </a:srgbClr>
              </a:gs>
              <a:gs pos="50000">
                <a:srgbClr val="5688F8">
                  <a:tint val="44500"/>
                  <a:satMod val="160000"/>
                </a:srgbClr>
              </a:gs>
              <a:gs pos="100000">
                <a:srgbClr val="5688F8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Проектировщик</a:t>
            </a:r>
            <a:endParaRPr lang="ru-RU" sz="2400" b="1" i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6143636" y="4857760"/>
            <a:ext cx="2857520" cy="17859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688F8">
                  <a:tint val="66000"/>
                  <a:satMod val="160000"/>
                </a:srgbClr>
              </a:gs>
              <a:gs pos="50000">
                <a:srgbClr val="5688F8">
                  <a:tint val="44500"/>
                  <a:satMod val="160000"/>
                </a:srgbClr>
              </a:gs>
              <a:gs pos="100000">
                <a:srgbClr val="5688F8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Кружок олимпиадных задач по математике</a:t>
            </a:r>
            <a:endParaRPr lang="ru-RU" sz="2400" b="1" i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401</Words>
  <Application>Microsoft Office PowerPoint</Application>
  <PresentationFormat>Экран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Монографии преподавателей факультета 2013 год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4alls</dc:creator>
  <cp:lastModifiedBy>User</cp:lastModifiedBy>
  <cp:revision>67</cp:revision>
  <dcterms:modified xsi:type="dcterms:W3CDTF">2013-05-08T11:09:38Z</dcterms:modified>
</cp:coreProperties>
</file>