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7" r:id="rId2"/>
    <p:sldId id="258" r:id="rId3"/>
    <p:sldId id="297" r:id="rId4"/>
    <p:sldId id="298" r:id="rId5"/>
    <p:sldId id="326" r:id="rId6"/>
    <p:sldId id="262" r:id="rId7"/>
    <p:sldId id="267" r:id="rId8"/>
    <p:sldId id="268" r:id="rId9"/>
    <p:sldId id="301" r:id="rId10"/>
    <p:sldId id="338" r:id="rId11"/>
    <p:sldId id="302" r:id="rId12"/>
    <p:sldId id="269" r:id="rId13"/>
    <p:sldId id="303" r:id="rId14"/>
    <p:sldId id="263" r:id="rId15"/>
    <p:sldId id="304" r:id="rId16"/>
    <p:sldId id="339" r:id="rId17"/>
    <p:sldId id="264" r:id="rId18"/>
    <p:sldId id="327" r:id="rId19"/>
    <p:sldId id="328" r:id="rId20"/>
    <p:sldId id="305" r:id="rId21"/>
    <p:sldId id="335" r:id="rId22"/>
    <p:sldId id="312" r:id="rId23"/>
    <p:sldId id="329" r:id="rId24"/>
    <p:sldId id="331" r:id="rId25"/>
    <p:sldId id="332" r:id="rId26"/>
    <p:sldId id="333" r:id="rId27"/>
    <p:sldId id="334" r:id="rId28"/>
    <p:sldId id="336" r:id="rId2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9" autoAdjust="0"/>
    <p:restoredTop sz="94660"/>
  </p:normalViewPr>
  <p:slideViewPr>
    <p:cSldViewPr>
      <p:cViewPr>
        <p:scale>
          <a:sx n="49" d="100"/>
          <a:sy n="49" d="100"/>
        </p:scale>
        <p:origin x="-1992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C24B2A-D9EF-4D84-889B-160A8E735E2B}" type="datetimeFigureOut">
              <a:rPr lang="ru-RU" smtClean="0"/>
              <a:pPr/>
              <a:t>11.07.2014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7A3D7-0BD1-4FD5-9DDB-2731AC3C11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525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7A3D7-0BD1-4FD5-9DDB-2731AC3C116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7A3D7-0BD1-4FD5-9DDB-2731AC3C1166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7A3D7-0BD1-4FD5-9DDB-2731AC3C1166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7A3D7-0BD1-4FD5-9DDB-2731AC3C1166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7A3D7-0BD1-4FD5-9DDB-2731AC3C116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7A3D7-0BD1-4FD5-9DDB-2731AC3C1166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7A3D7-0BD1-4FD5-9DDB-2731AC3C116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693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7A3D7-0BD1-4FD5-9DDB-2731AC3C1166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BFB2A-5BB4-4F38-8326-9BC5BAF7B4EB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7A3D7-0BD1-4FD5-9DDB-2731AC3C1166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7A3D7-0BD1-4FD5-9DDB-2731AC3C116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7A3D7-0BD1-4FD5-9DDB-2731AC3C1166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7A3D7-0BD1-4FD5-9DDB-2731AC3C116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7A3D7-0BD1-4FD5-9DDB-2731AC3C1166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7A3D7-0BD1-4FD5-9DDB-2731AC3C1166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7A3D7-0BD1-4FD5-9DDB-2731AC3C1166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7A3D7-0BD1-4FD5-9DDB-2731AC3C1166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63">
        <p14:ripple dir="ru"/>
      </p:transition>
    </mc:Choice>
    <mc:Fallback xmlns="">
      <p:transition spd="slow" advTm="706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63">
        <p14:ripple dir="ru"/>
      </p:transition>
    </mc:Choice>
    <mc:Fallback xmlns="">
      <p:transition spd="slow" advTm="706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63">
        <p14:ripple dir="ru"/>
      </p:transition>
    </mc:Choice>
    <mc:Fallback xmlns="">
      <p:transition spd="slow" advTm="706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63">
        <p14:ripple dir="ru"/>
      </p:transition>
    </mc:Choice>
    <mc:Fallback xmlns="">
      <p:transition spd="slow" advTm="706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63">
        <p14:ripple dir="ru"/>
      </p:transition>
    </mc:Choice>
    <mc:Fallback xmlns="">
      <p:transition spd="slow" advTm="706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63">
        <p14:ripple dir="ru"/>
      </p:transition>
    </mc:Choice>
    <mc:Fallback xmlns="">
      <p:transition spd="slow" advTm="706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63">
        <p14:ripple dir="ru"/>
      </p:transition>
    </mc:Choice>
    <mc:Fallback xmlns="">
      <p:transition spd="slow" advTm="706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63">
        <p14:ripple dir="ru"/>
      </p:transition>
    </mc:Choice>
    <mc:Fallback xmlns="">
      <p:transition spd="slow" advTm="706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63">
        <p14:ripple dir="ru"/>
      </p:transition>
    </mc:Choice>
    <mc:Fallback xmlns="">
      <p:transition spd="slow" advTm="706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63">
        <p14:ripple dir="ru"/>
      </p:transition>
    </mc:Choice>
    <mc:Fallback xmlns="">
      <p:transition spd="slow" advTm="706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63">
        <p14:ripple dir="ru"/>
      </p:transition>
    </mc:Choice>
    <mc:Fallback xmlns="">
      <p:transition spd="slow" advTm="706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7/11/2014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7063">
        <p14:ripple dir="ru"/>
      </p:transition>
    </mc:Choice>
    <mc:Fallback xmlns="">
      <p:transition spd="slow" advTm="7063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.mp3"/><Relationship Id="rId7" Type="http://schemas.openxmlformats.org/officeDocument/2006/relationships/image" Target="../media/image2.jpe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525" y="3048000"/>
            <a:ext cx="4117175" cy="298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5120718" y="1285537"/>
            <a:ext cx="3500848" cy="5284298"/>
            <a:chOff x="5120718" y="1285537"/>
            <a:chExt cx="3500848" cy="5284298"/>
          </a:xfrm>
        </p:grpSpPr>
        <p:pic>
          <p:nvPicPr>
            <p:cNvPr id="4" name="Рисунок 3" descr="1195218035_77f0a4b59352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667697">
              <a:off x="5120718" y="1285537"/>
              <a:ext cx="3500848" cy="5284298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00464">
              <a:off x="5317319" y="1789246"/>
              <a:ext cx="3146559" cy="427687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28570" y="457200"/>
            <a:ext cx="91154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atin typeface="Monotype Corsiva" pitchFamily="66" charset="0"/>
              </a:rPr>
              <a:t>65 лет - солидный возраст,</a:t>
            </a:r>
          </a:p>
          <a:p>
            <a:pPr algn="ctr"/>
            <a:r>
              <a:rPr lang="ru-RU" sz="5400" b="1" dirty="0">
                <a:latin typeface="Monotype Corsiva" pitchFamily="66" charset="0"/>
              </a:rPr>
              <a:t>Осень жизни, мудрости </a:t>
            </a:r>
            <a:r>
              <a:rPr lang="ru-RU" sz="5400" b="1" dirty="0" smtClean="0">
                <a:latin typeface="Monotype Corsiva" pitchFamily="66" charset="0"/>
              </a:rPr>
              <a:t>расцвет...</a:t>
            </a:r>
            <a:endParaRPr lang="ru-RU" sz="5400" b="1" dirty="0">
              <a:latin typeface="Monotype Corsiva" pitchFamily="66" charset="0"/>
            </a:endParaRPr>
          </a:p>
        </p:txBody>
      </p:sp>
      <p:pic>
        <p:nvPicPr>
          <p:cNvPr id="8" name="поздр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1525" y="457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21">
        <p14:ripple dir="ru"/>
      </p:transition>
    </mc:Choice>
    <mc:Fallback xmlns="">
      <p:transition spd="slow" advTm="104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  <p:extLst mod="1"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3556290"/>
            <a:ext cx="3276600" cy="3122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286000" y="304800"/>
            <a:ext cx="688069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b="1" dirty="0">
                <a:latin typeface="Monotype Corsiva" pitchFamily="66" charset="0"/>
              </a:rPr>
              <a:t>В 1976 году </a:t>
            </a:r>
            <a:r>
              <a:rPr lang="ru-RU" sz="4000" b="1" dirty="0" smtClean="0">
                <a:latin typeface="Monotype Corsiva" pitchFamily="66" charset="0"/>
              </a:rPr>
              <a:t>Леонид </a:t>
            </a:r>
            <a:r>
              <a:rPr lang="ru-RU" sz="4000" b="1" dirty="0" err="1" smtClean="0">
                <a:latin typeface="Monotype Corsiva" pitchFamily="66" charset="0"/>
              </a:rPr>
              <a:t>Альбинович</a:t>
            </a:r>
            <a:r>
              <a:rPr lang="ru-RU" sz="4000" b="1" dirty="0" smtClean="0">
                <a:latin typeface="Monotype Corsiva" pitchFamily="66" charset="0"/>
              </a:rPr>
              <a:t> заочно </a:t>
            </a:r>
            <a:r>
              <a:rPr lang="ru-RU" sz="4000" b="1" dirty="0">
                <a:latin typeface="Monotype Corsiva" pitchFamily="66" charset="0"/>
              </a:rPr>
              <a:t>с «отличием» окончил географический факультет Могилёвского ГПИ и работал в должности методиста, инспектора </a:t>
            </a:r>
            <a:r>
              <a:rPr lang="ru-RU" sz="4000" b="1" dirty="0" err="1">
                <a:latin typeface="Monotype Corsiva" pitchFamily="66" charset="0"/>
              </a:rPr>
              <a:t>Наровлянского</a:t>
            </a:r>
            <a:r>
              <a:rPr lang="ru-RU" sz="4000" b="1" dirty="0">
                <a:latin typeface="Monotype Corsiva" pitchFamily="66" charset="0"/>
              </a:rPr>
              <a:t> </a:t>
            </a:r>
            <a:r>
              <a:rPr lang="ru-RU" sz="4000" b="1" dirty="0" smtClean="0">
                <a:latin typeface="Monotype Corsiva" pitchFamily="66" charset="0"/>
              </a:rPr>
              <a:t>районо и </a:t>
            </a:r>
            <a:r>
              <a:rPr lang="ru-RU" sz="4000" b="1" dirty="0">
                <a:latin typeface="Monotype Corsiva" pitchFamily="66" charset="0"/>
              </a:rPr>
              <a:t>одновременно </a:t>
            </a:r>
            <a:r>
              <a:rPr lang="ru-RU" sz="4000" b="1" dirty="0" smtClean="0">
                <a:latin typeface="Monotype Corsiva" pitchFamily="66" charset="0"/>
              </a:rPr>
              <a:t>- учителем </a:t>
            </a:r>
            <a:r>
              <a:rPr lang="ru-RU" sz="4000" b="1" dirty="0">
                <a:latin typeface="Monotype Corsiva" pitchFamily="66" charset="0"/>
              </a:rPr>
              <a:t>географии в средних </a:t>
            </a:r>
            <a:r>
              <a:rPr lang="ru-RU" sz="4000" b="1" dirty="0" smtClean="0">
                <a:latin typeface="Monotype Corsiva" pitchFamily="66" charset="0"/>
              </a:rPr>
              <a:t>школах</a:t>
            </a:r>
            <a:endParaRPr lang="ru-RU" sz="40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61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347">
        <p14:ripple dir="ru"/>
      </p:transition>
    </mc:Choice>
    <mc:Fallback xmlns="">
      <p:transition spd="slow" advTm="113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1447800"/>
            <a:ext cx="6812280" cy="5199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4940" y="0"/>
            <a:ext cx="655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Хор </a:t>
            </a:r>
            <a:r>
              <a:rPr lang="ru-RU" sz="2800" b="1" dirty="0" err="1" smtClean="0">
                <a:latin typeface="Monotype Corsiva" pitchFamily="66" charset="0"/>
              </a:rPr>
              <a:t>Наровлянского</a:t>
            </a:r>
            <a:r>
              <a:rPr lang="ru-RU" sz="2800" b="1" dirty="0" smtClean="0">
                <a:latin typeface="Monotype Corsiva" pitchFamily="66" charset="0"/>
              </a:rPr>
              <a:t> райотдела образования,</a:t>
            </a:r>
          </a:p>
          <a:p>
            <a:pPr algn="ctr"/>
            <a:r>
              <a:rPr lang="ru-RU" sz="2800" b="1" dirty="0">
                <a:latin typeface="Monotype Corsiva" pitchFamily="66" charset="0"/>
              </a:rPr>
              <a:t>м</a:t>
            </a:r>
            <a:r>
              <a:rPr lang="ru-RU" sz="2800" b="1" dirty="0" smtClean="0">
                <a:latin typeface="Monotype Corsiva" pitchFamily="66" charset="0"/>
              </a:rPr>
              <a:t>етодист, инспектор районо,</a:t>
            </a:r>
          </a:p>
          <a:p>
            <a:pPr algn="ctr"/>
            <a:r>
              <a:rPr lang="ru-RU" sz="2800" b="1" dirty="0" smtClean="0">
                <a:latin typeface="Monotype Corsiva" pitchFamily="66" charset="0"/>
              </a:rPr>
              <a:t>1979 год</a:t>
            </a:r>
            <a:endParaRPr lang="ru-RU" sz="2800" b="1" dirty="0">
              <a:latin typeface="Monotype Corsiva" pitchFamily="66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37">
        <p14:ripple dir="ru"/>
      </p:transition>
    </mc:Choice>
    <mc:Fallback xmlns="">
      <p:transition spd="slow" advTm="109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486383"/>
            <a:ext cx="4062368" cy="5829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3438" y="2125356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Monotype Corsiva" pitchFamily="66" charset="0"/>
              </a:rPr>
              <a:t>С сыном Михаилом в</a:t>
            </a:r>
          </a:p>
          <a:p>
            <a:pPr algn="ctr"/>
            <a:r>
              <a:rPr lang="ru-RU" sz="3600" b="1" dirty="0" smtClean="0">
                <a:latin typeface="Monotype Corsiva" pitchFamily="66" charset="0"/>
              </a:rPr>
              <a:t>1975 году</a:t>
            </a:r>
            <a:endParaRPr lang="ru-RU" sz="3600" b="1" dirty="0"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35">
        <p14:ripple dir="ru"/>
      </p:transition>
    </mc:Choice>
    <mc:Fallback xmlns="">
      <p:transition spd="slow" advTm="28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599" y="1219200"/>
            <a:ext cx="3382211" cy="5029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028" y="2909689"/>
            <a:ext cx="4952175" cy="33322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46739" y="1219199"/>
            <a:ext cx="363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На отдыхе…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164">
        <p14:ripple dir="ru"/>
      </p:transition>
    </mc:Choice>
    <mc:Fallback xmlns="">
      <p:transition spd="slow" advTm="81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7911" y="285768"/>
            <a:ext cx="4300557" cy="29766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8456" y="3733799"/>
            <a:ext cx="4381547" cy="273665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90" y="1716947"/>
            <a:ext cx="4185366" cy="28162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090" y="4876800"/>
            <a:ext cx="410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Доцент кафедры экологии и основ медицинских знаний</a:t>
            </a:r>
          </a:p>
          <a:p>
            <a:r>
              <a:rPr lang="ru-RU" sz="2800" b="1" dirty="0" smtClean="0">
                <a:latin typeface="Monotype Corsiva" pitchFamily="66" charset="0"/>
              </a:rPr>
              <a:t>МГПУ им. Н.И. Крупской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90" y="228599"/>
            <a:ext cx="42574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Учебно-полевая практика</a:t>
            </a:r>
          </a:p>
          <a:p>
            <a:r>
              <a:rPr lang="ru-RU" sz="2800" b="1" dirty="0" smtClean="0">
                <a:latin typeface="Monotype Corsiva" pitchFamily="66" charset="0"/>
              </a:rPr>
              <a:t>Заказник   </a:t>
            </a:r>
          </a:p>
          <a:p>
            <a:r>
              <a:rPr lang="ru-RU" sz="2800" b="1" dirty="0" smtClean="0">
                <a:latin typeface="Monotype Corsiva" pitchFamily="66" charset="0"/>
              </a:rPr>
              <a:t>              «</a:t>
            </a:r>
            <a:r>
              <a:rPr lang="ru-RU" sz="2800" b="1" dirty="0" err="1" smtClean="0">
                <a:latin typeface="Monotype Corsiva" pitchFamily="66" charset="0"/>
              </a:rPr>
              <a:t>Мозырские</a:t>
            </a:r>
            <a:r>
              <a:rPr lang="ru-RU" sz="2800" b="1" dirty="0" smtClean="0">
                <a:latin typeface="Monotype Corsiva" pitchFamily="66" charset="0"/>
              </a:rPr>
              <a:t> овраги»</a:t>
            </a:r>
            <a:endParaRPr lang="ru-RU" sz="2800" b="1" dirty="0">
              <a:latin typeface="Monotype Corsiva" pitchFamily="66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788">
        <p14:ripple dir="ru"/>
      </p:transition>
    </mc:Choice>
    <mc:Fallback xmlns="">
      <p:transition spd="slow" advTm="187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" y="304800"/>
            <a:ext cx="6222498" cy="41269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4431791"/>
            <a:ext cx="62224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26.04.198</a:t>
            </a:r>
            <a:r>
              <a:rPr lang="en-US" sz="3200" b="1" dirty="0" smtClean="0">
                <a:latin typeface="Monotype Corsiva" pitchFamily="66" charset="0"/>
              </a:rPr>
              <a:t>6</a:t>
            </a:r>
            <a:r>
              <a:rPr lang="ru-RU" sz="3200" b="1" dirty="0" smtClean="0">
                <a:latin typeface="Monotype Corsiva" pitchFamily="66" charset="0"/>
              </a:rPr>
              <a:t> г.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Катастрофа на ЧАЭС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(с братом Николаем у родного 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smtClean="0">
                <a:latin typeface="Monotype Corsiva" pitchFamily="66" charset="0"/>
              </a:rPr>
              <a:t>дома)</a:t>
            </a:r>
            <a:endParaRPr lang="ru-RU" sz="3200" b="1" dirty="0">
              <a:latin typeface="Monotype Corsiva" pitchFamily="66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994">
        <p14:ripple dir="ru"/>
      </p:transition>
    </mc:Choice>
    <mc:Fallback xmlns="">
      <p:transition spd="slow" advTm="99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281" y="304800"/>
            <a:ext cx="8610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Monotype Corsiva" pitchFamily="66" charset="0"/>
              </a:rPr>
              <a:t>В 1992 году успешно окончил аспирантуру Российской академии образования </a:t>
            </a:r>
            <a:r>
              <a:rPr lang="ru-RU" sz="3200" b="1" dirty="0" smtClean="0">
                <a:latin typeface="Monotype Corsiva" pitchFamily="66" charset="0"/>
              </a:rPr>
              <a:t>и </a:t>
            </a:r>
            <a:r>
              <a:rPr lang="ru-RU" sz="3200" b="1" dirty="0">
                <a:latin typeface="Monotype Corsiva" pitchFamily="66" charset="0"/>
              </a:rPr>
              <a:t>в 1993 году защитил кандидатскую диссертацию в РАО на тему: «Экономическое образование учащихся во внеклассной работе по географии». </a:t>
            </a:r>
            <a:endParaRPr lang="ru-RU" sz="3200" b="1" dirty="0" smtClean="0">
              <a:latin typeface="Monotype Corsiva" pitchFamily="66" charset="0"/>
            </a:endParaRPr>
          </a:p>
          <a:p>
            <a:endParaRPr lang="ru-RU" sz="3200" b="1" dirty="0" smtClean="0">
              <a:latin typeface="Monotype Corsiva" pitchFamily="66" charset="0"/>
            </a:endParaRPr>
          </a:p>
          <a:p>
            <a:r>
              <a:rPr lang="ru-RU" sz="3200" b="1" dirty="0" smtClean="0">
                <a:latin typeface="Monotype Corsiva" pitchFamily="66" charset="0"/>
              </a:rPr>
              <a:t>В </a:t>
            </a:r>
            <a:r>
              <a:rPr lang="ru-RU" sz="3200" b="1" dirty="0">
                <a:latin typeface="Monotype Corsiva" pitchFamily="66" charset="0"/>
              </a:rPr>
              <a:t>1995 году </a:t>
            </a:r>
            <a:r>
              <a:rPr lang="ru-RU" sz="3200" b="1" dirty="0" smtClean="0">
                <a:latin typeface="Monotype Corsiva" pitchFamily="66" charset="0"/>
              </a:rPr>
              <a:t> Леониду </a:t>
            </a:r>
            <a:r>
              <a:rPr lang="ru-RU" sz="3200" b="1" dirty="0" err="1" smtClean="0">
                <a:latin typeface="Monotype Corsiva" pitchFamily="66" charset="0"/>
              </a:rPr>
              <a:t>Альбиновичу</a:t>
            </a:r>
            <a:r>
              <a:rPr lang="ru-RU" sz="3200" b="1" dirty="0" smtClean="0">
                <a:latin typeface="Monotype Corsiva" pitchFamily="66" charset="0"/>
              </a:rPr>
              <a:t> </a:t>
            </a:r>
            <a:r>
              <a:rPr lang="ru-RU" sz="3200" b="1" dirty="0">
                <a:latin typeface="Monotype Corsiva" pitchFamily="66" charset="0"/>
              </a:rPr>
              <a:t> </a:t>
            </a:r>
            <a:r>
              <a:rPr lang="ru-RU" sz="3200" b="1" dirty="0" smtClean="0">
                <a:latin typeface="Monotype Corsiva" pitchFamily="66" charset="0"/>
              </a:rPr>
              <a:t>присвоено </a:t>
            </a:r>
            <a:r>
              <a:rPr lang="ru-RU" sz="3200" b="1" dirty="0">
                <a:latin typeface="Monotype Corsiva" pitchFamily="66" charset="0"/>
              </a:rPr>
              <a:t>учёное звание доцента, а в 2002 году </a:t>
            </a:r>
            <a:r>
              <a:rPr lang="ru-RU" sz="3200" b="1" dirty="0" smtClean="0">
                <a:latin typeface="Monotype Corsiva" pitchFamily="66" charset="0"/>
              </a:rPr>
              <a:t> - избран </a:t>
            </a:r>
            <a:r>
              <a:rPr lang="ru-RU" sz="3200" b="1" dirty="0">
                <a:latin typeface="Monotype Corsiva" pitchFamily="66" charset="0"/>
              </a:rPr>
              <a:t>заведующим кафедры  </a:t>
            </a:r>
            <a:r>
              <a:rPr lang="ru-RU" sz="3200" b="1" dirty="0" smtClean="0">
                <a:latin typeface="Monotype Corsiva" pitchFamily="66" charset="0"/>
              </a:rPr>
              <a:t>методики начального образования. </a:t>
            </a:r>
          </a:p>
          <a:p>
            <a:endParaRPr lang="ru-RU" sz="3200" b="1" dirty="0" smtClean="0">
              <a:latin typeface="Monotype Corsiva" pitchFamily="66" charset="0"/>
            </a:endParaRPr>
          </a:p>
          <a:p>
            <a:r>
              <a:rPr lang="ru-RU" sz="3200" b="1" dirty="0" smtClean="0">
                <a:latin typeface="Monotype Corsiva" pitchFamily="66" charset="0"/>
              </a:rPr>
              <a:t>В </a:t>
            </a:r>
            <a:r>
              <a:rPr lang="ru-RU" sz="3200" b="1" dirty="0">
                <a:latin typeface="Monotype Corsiva" pitchFamily="66" charset="0"/>
              </a:rPr>
              <a:t>2003 году </a:t>
            </a:r>
            <a:r>
              <a:rPr lang="ru-RU" sz="3200" b="1" dirty="0" smtClean="0">
                <a:latin typeface="Monotype Corsiva" pitchFamily="66" charset="0"/>
              </a:rPr>
              <a:t> окончил </a:t>
            </a:r>
            <a:r>
              <a:rPr lang="ru-RU" sz="3200" b="1" dirty="0">
                <a:latin typeface="Monotype Corsiva" pitchFamily="66" charset="0"/>
              </a:rPr>
              <a:t>докторантуру Национального института образования Республики Беларусь.</a:t>
            </a:r>
          </a:p>
        </p:txBody>
      </p:sp>
    </p:spTree>
    <p:extLst>
      <p:ext uri="{BB962C8B-B14F-4D97-AF65-F5344CB8AC3E}">
        <p14:creationId xmlns:p14="http://schemas.microsoft.com/office/powerpoint/2010/main" val="116241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151">
        <p14:ripple dir="ru"/>
      </p:transition>
    </mc:Choice>
    <mc:Fallback xmlns="">
      <p:transition spd="slow" advTm="241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2895600"/>
            <a:ext cx="5088636" cy="35570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196" y="486381"/>
            <a:ext cx="4469847" cy="30188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105400" y="486381"/>
            <a:ext cx="38694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prstClr val="black"/>
                </a:solidFill>
                <a:latin typeface="Monotype Corsiva" pitchFamily="66" charset="0"/>
              </a:rPr>
              <a:t>       1998 год,</a:t>
            </a:r>
          </a:p>
          <a:p>
            <a:pPr lvl="0"/>
            <a:r>
              <a:rPr lang="ru-RU" sz="3200" b="1" dirty="0" smtClean="0">
                <a:solidFill>
                  <a:prstClr val="black"/>
                </a:solidFill>
                <a:latin typeface="Monotype Corsiva" pitchFamily="66" charset="0"/>
              </a:rPr>
              <a:t> Курган Славы</a:t>
            </a:r>
            <a:endParaRPr lang="ru-RU" sz="3200" b="1" dirty="0">
              <a:solidFill>
                <a:prstClr val="black"/>
              </a:solidFill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898" y="3830365"/>
            <a:ext cx="37873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Научная поездка по Могилевщине и </a:t>
            </a:r>
          </a:p>
          <a:p>
            <a:r>
              <a:rPr lang="ru-RU" sz="2800" b="1" dirty="0" smtClean="0">
                <a:latin typeface="Monotype Corsiva" pitchFamily="66" charset="0"/>
              </a:rPr>
              <a:t>Верхнему </a:t>
            </a:r>
            <a:r>
              <a:rPr lang="ru-RU" sz="2800" b="1" dirty="0" err="1" smtClean="0">
                <a:latin typeface="Monotype Corsiva" pitchFamily="66" charset="0"/>
              </a:rPr>
              <a:t>Поднепровью</a:t>
            </a:r>
            <a:endParaRPr lang="ru-RU" sz="2800" b="1" dirty="0" smtClean="0">
              <a:latin typeface="Monotype Corsiva" pitchFamily="66" charset="0"/>
            </a:endParaRPr>
          </a:p>
          <a:p>
            <a:r>
              <a:rPr lang="ru-RU" sz="2800" b="1" dirty="0" smtClean="0">
                <a:latin typeface="Monotype Corsiva" pitchFamily="66" charset="0"/>
              </a:rPr>
              <a:t>(доценты Лисовский Л.А., </a:t>
            </a:r>
            <a:r>
              <a:rPr lang="ru-RU" sz="2800" b="1" dirty="0" err="1" smtClean="0">
                <a:latin typeface="Monotype Corsiva" pitchFamily="66" charset="0"/>
              </a:rPr>
              <a:t>Шаруха</a:t>
            </a:r>
            <a:r>
              <a:rPr lang="ru-RU" sz="2800" b="1" dirty="0" smtClean="0">
                <a:latin typeface="Monotype Corsiva" pitchFamily="66" charset="0"/>
              </a:rPr>
              <a:t> И.Н., </a:t>
            </a:r>
          </a:p>
          <a:p>
            <a:r>
              <a:rPr lang="ru-RU" sz="2800" b="1" dirty="0" smtClean="0">
                <a:latin typeface="Monotype Corsiva" pitchFamily="66" charset="0"/>
              </a:rPr>
              <a:t>Хомяков В.Н.)</a:t>
            </a:r>
            <a:endParaRPr lang="ru-RU" sz="2800" b="1" dirty="0">
              <a:latin typeface="Monotype Corsiva" pitchFamily="66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420">
        <p14:ripple dir="ru"/>
      </p:transition>
    </mc:Choice>
    <mc:Fallback xmlns="">
      <p:transition spd="slow" advTm="194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077" y="3200400"/>
            <a:ext cx="4942948" cy="32799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14400"/>
            <a:ext cx="4953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onotype Corsiva" pitchFamily="66" charset="0"/>
              </a:rPr>
              <a:t>Н</a:t>
            </a:r>
            <a:r>
              <a:rPr lang="ru-RU" sz="2800" b="1" dirty="0" smtClean="0">
                <a:latin typeface="Monotype Corsiva" pitchFamily="66" charset="0"/>
              </a:rPr>
              <a:t>а родине  Тютчева с участниками  Международной научно-практической </a:t>
            </a:r>
          </a:p>
          <a:p>
            <a:r>
              <a:rPr lang="ru-RU" sz="2800" b="1" dirty="0" smtClean="0">
                <a:latin typeface="Monotype Corsiva" pitchFamily="66" charset="0"/>
              </a:rPr>
              <a:t>конференции, г. Брянск,1992 год.</a:t>
            </a:r>
            <a:endParaRPr lang="ru-RU" sz="2800" b="1" dirty="0"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990" y="685800"/>
            <a:ext cx="4404418" cy="2895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21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808">
        <p14:ripple dir="ru"/>
      </p:transition>
    </mc:Choice>
    <mc:Fallback xmlns="">
      <p:transition spd="slow" advTm="208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570" y="228600"/>
            <a:ext cx="3565382" cy="533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400" y="1143000"/>
            <a:ext cx="4433478" cy="3087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0" y="5598858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atin typeface="Monotype Corsiva" pitchFamily="66" charset="0"/>
              </a:rPr>
              <a:t>г.Москва</a:t>
            </a:r>
            <a:r>
              <a:rPr lang="ru-RU" sz="2800" b="1" dirty="0" smtClean="0">
                <a:latin typeface="Monotype Corsiva" pitchFamily="66" charset="0"/>
              </a:rPr>
              <a:t>, 2011 год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87952" y="4251992"/>
            <a:ext cx="4956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 </a:t>
            </a:r>
          </a:p>
          <a:p>
            <a:r>
              <a:rPr lang="ru-RU" sz="3200" b="1" dirty="0">
                <a:latin typeface="Monotype Corsiva" pitchFamily="66" charset="0"/>
              </a:rPr>
              <a:t>В</a:t>
            </a:r>
            <a:r>
              <a:rPr lang="ru-RU" sz="3200" b="1" dirty="0" smtClean="0">
                <a:latin typeface="Monotype Corsiva" pitchFamily="66" charset="0"/>
              </a:rPr>
              <a:t> МГУ им. А. А. Кулешова</a:t>
            </a:r>
            <a:endParaRPr lang="ru-RU" sz="3200" b="1" dirty="0">
              <a:latin typeface="Monotype Corsiva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98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938">
        <p14:ripple dir="ru"/>
      </p:transition>
    </mc:Choice>
    <mc:Fallback xmlns="">
      <p:transition spd="slow" advTm="169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337660"/>
            <a:ext cx="3340741" cy="4421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72982">
            <a:off x="5257737" y="1300403"/>
            <a:ext cx="3148099" cy="4531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055779" y="5943600"/>
            <a:ext cx="4578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/>
              <a:t>Наровлянская</a:t>
            </a:r>
            <a:r>
              <a:rPr lang="ru-RU" sz="2000" b="1" dirty="0" smtClean="0"/>
              <a:t> школа-интернат </a:t>
            </a:r>
          </a:p>
          <a:p>
            <a:pPr algn="ctr"/>
            <a:r>
              <a:rPr lang="ru-RU" sz="2000" b="1" dirty="0" smtClean="0"/>
              <a:t>1962 г., 7 класс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5779" y="228600"/>
            <a:ext cx="647700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3600" b="1" i="1" dirty="0" smtClean="0">
                <a:latin typeface="Monotype Corsiva" pitchFamily="66" charset="0"/>
              </a:rPr>
              <a:t>Школьные годы чудесные, с дружбою, книгою, песнею.</a:t>
            </a:r>
          </a:p>
          <a:p>
            <a:r>
              <a:rPr lang="ru-RU" sz="3600" b="1" i="1" dirty="0" smtClean="0">
                <a:latin typeface="Monotype Corsiva" pitchFamily="66" charset="0"/>
              </a:rPr>
              <a:t> Как они быстро летят….</a:t>
            </a:r>
            <a:endParaRPr lang="ru-RU" sz="3600" b="1" i="1" dirty="0">
              <a:latin typeface="Monotype Corsiva" pitchFamily="66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295">
        <p14:ripple dir="ru"/>
      </p:transition>
    </mc:Choice>
    <mc:Fallback xmlns="">
      <p:transition spd="slow" advTm="132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999" y="380999"/>
            <a:ext cx="4800599" cy="32090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0" y="3276600"/>
            <a:ext cx="4668668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598" y="762000"/>
            <a:ext cx="411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onotype Corsiva" pitchFamily="66" charset="0"/>
              </a:rPr>
              <a:t>г</a:t>
            </a:r>
            <a:r>
              <a:rPr lang="ru-RU" sz="2800" b="1" dirty="0" smtClean="0">
                <a:latin typeface="Monotype Corsiva" pitchFamily="66" charset="0"/>
              </a:rPr>
              <a:t>. Минск ,   БГУ, </a:t>
            </a:r>
          </a:p>
          <a:p>
            <a:r>
              <a:rPr lang="ru-RU" sz="2800" b="1" dirty="0" smtClean="0">
                <a:latin typeface="Monotype Corsiva" pitchFamily="66" charset="0"/>
              </a:rPr>
              <a:t>географический  факультет (с участниками антарктической экспедиции)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191000"/>
            <a:ext cx="40385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Съезд Белорусского Географического общества,</a:t>
            </a:r>
          </a:p>
          <a:p>
            <a:pPr algn="ctr"/>
            <a:r>
              <a:rPr lang="ru-RU" sz="2800" b="1" dirty="0">
                <a:latin typeface="Monotype Corsiva" pitchFamily="66" charset="0"/>
              </a:rPr>
              <a:t>г</a:t>
            </a:r>
            <a:r>
              <a:rPr lang="ru-RU" sz="2800" b="1" dirty="0" smtClean="0">
                <a:latin typeface="Monotype Corsiva" pitchFamily="66" charset="0"/>
              </a:rPr>
              <a:t>. Могилев</a:t>
            </a:r>
            <a:endParaRPr lang="ru-RU" sz="2800" b="1" dirty="0">
              <a:latin typeface="Monotype Corsiva" pitchFamily="66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837">
        <p14:ripple dir="ru"/>
      </p:transition>
    </mc:Choice>
    <mc:Fallback xmlns="">
      <p:transition spd="slow" advTm="188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238035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Государственный педагогический университет имени  И.П. </a:t>
            </a:r>
            <a:r>
              <a:rPr lang="ru-RU" sz="3600" b="1" dirty="0" err="1" smtClean="0">
                <a:latin typeface="Monotype Corsiva" pitchFamily="66" charset="0"/>
              </a:rPr>
              <a:t>Шамякина</a:t>
            </a: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983" y="3276600"/>
            <a:ext cx="4443000" cy="333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96" y="1466250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709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487">
        <p14:ripple dir="ru"/>
      </p:transition>
    </mc:Choice>
    <mc:Fallback xmlns="">
      <p:transition spd="slow" advTm="124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15" y="3719382"/>
            <a:ext cx="3962400" cy="313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6491">
            <a:off x="4956290" y="937281"/>
            <a:ext cx="3474720" cy="52166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Прямоугольник 1"/>
          <p:cNvSpPr/>
          <p:nvPr/>
        </p:nvSpPr>
        <p:spPr>
          <a:xfrm>
            <a:off x="269132" y="72957"/>
            <a:ext cx="7848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atin typeface="Monotype Corsiva" pitchFamily="66" charset="0"/>
              </a:rPr>
              <a:t>Уважаемый </a:t>
            </a:r>
          </a:p>
          <a:p>
            <a:r>
              <a:rPr lang="ru-RU" sz="4800" b="1" dirty="0" smtClean="0">
                <a:latin typeface="Monotype Corsiva" pitchFamily="66" charset="0"/>
              </a:rPr>
              <a:t>Леонид </a:t>
            </a:r>
            <a:r>
              <a:rPr lang="ru-RU" sz="4800" b="1" dirty="0" err="1" smtClean="0">
                <a:latin typeface="Monotype Corsiva" pitchFamily="66" charset="0"/>
              </a:rPr>
              <a:t>Альбинович</a:t>
            </a:r>
            <a:r>
              <a:rPr lang="ru-RU" sz="4800" b="1" dirty="0" smtClean="0">
                <a:latin typeface="Monotype Corsiva" pitchFamily="66" charset="0"/>
              </a:rPr>
              <a:t>, </a:t>
            </a:r>
          </a:p>
          <a:p>
            <a:r>
              <a:rPr lang="ru-RU" sz="4800" b="1" dirty="0" smtClean="0">
                <a:latin typeface="Monotype Corsiva" pitchFamily="66" charset="0"/>
              </a:rPr>
              <a:t>поздравляем Вас </a:t>
            </a:r>
          </a:p>
          <a:p>
            <a:r>
              <a:rPr lang="ru-RU" sz="4800" b="1" dirty="0" smtClean="0">
                <a:latin typeface="Monotype Corsiva" pitchFamily="66" charset="0"/>
              </a:rPr>
              <a:t>с замечательным ЮБИЛЕЕМ!!!</a:t>
            </a:r>
            <a:endParaRPr lang="ru-RU" sz="4800" b="1" dirty="0">
              <a:latin typeface="Monotype Corsiva" pitchFamily="66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112">
        <p14:ripple dir="ru"/>
      </p:transition>
    </mc:Choice>
    <mc:Fallback xmlns="">
      <p:transition spd="slow" advTm="121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920414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81000" y="685800"/>
            <a:ext cx="7086600" cy="559308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</a:rPr>
              <a:t>Вся наша жизнь — могучая река,</a:t>
            </a:r>
          </a:p>
          <a:p>
            <a:pPr marL="45720" indent="0">
              <a:buNone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</a:rPr>
              <a:t>Порогами насыщена прилично,</a:t>
            </a:r>
          </a:p>
          <a:p>
            <a:pPr marL="45720" indent="0">
              <a:buNone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</a:rPr>
              <a:t>Шестьдесят пять из них, преодолев не зря,</a:t>
            </a:r>
          </a:p>
          <a:p>
            <a:pPr marL="45720" indent="0">
              <a:buNone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</a:rPr>
              <a:t>Все делаете только на </a:t>
            </a:r>
            <a:r>
              <a:rPr lang="ru-RU" sz="3200" b="1" dirty="0" smtClean="0">
                <a:solidFill>
                  <a:schemeClr val="tx1"/>
                </a:solidFill>
                <a:latin typeface="Monotype Corsiva" pitchFamily="66" charset="0"/>
              </a:rPr>
              <a:t>отлично!</a:t>
            </a: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  <a:p>
            <a:pPr marL="45720" indent="0">
              <a:buNone/>
            </a:pP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  <a:p>
            <a:pPr marL="45720" indent="0">
              <a:buNone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</a:rPr>
              <a:t>Для Вас преграды — это не беда!</a:t>
            </a:r>
          </a:p>
          <a:p>
            <a:pPr marL="45720" indent="0">
              <a:buNone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</a:rPr>
              <a:t>Нет трудностей таких, чтоб Вас пугали,</a:t>
            </a:r>
          </a:p>
          <a:p>
            <a:pPr marL="45720" indent="0">
              <a:buNone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</a:rPr>
              <a:t>Вы смело покоряете всегда</a:t>
            </a:r>
          </a:p>
          <a:p>
            <a:pPr marL="45720" indent="0">
              <a:buNone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</a:rPr>
              <a:t>Мечты, дороги, радости, печали!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030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238">
        <p14:ripple dir="ru"/>
      </p:transition>
    </mc:Choice>
    <mc:Fallback xmlns="">
      <p:transition spd="slow" advTm="192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733" y="17834"/>
            <a:ext cx="2654556" cy="1990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804041" y="762000"/>
            <a:ext cx="490002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Monotype Corsiva" pitchFamily="66" charset="0"/>
              </a:rPr>
              <a:t>В Ваш юбилей примите поздравленья!</a:t>
            </a:r>
          </a:p>
          <a:p>
            <a:r>
              <a:rPr lang="ru-RU" sz="2800" b="1" dirty="0">
                <a:latin typeface="Monotype Corsiva" pitchFamily="66" charset="0"/>
              </a:rPr>
              <a:t>Сегодня Вам всего 65!</a:t>
            </a:r>
          </a:p>
          <a:p>
            <a:r>
              <a:rPr lang="ru-RU" sz="2800" b="1" dirty="0" smtClean="0">
                <a:latin typeface="Monotype Corsiva" pitchFamily="66" charset="0"/>
              </a:rPr>
              <a:t>Желаем крепкого</a:t>
            </a:r>
            <a:r>
              <a:rPr lang="ru-RU" sz="2800" b="1" dirty="0">
                <a:latin typeface="Monotype Corsiva" pitchFamily="66" charset="0"/>
              </a:rPr>
              <a:t>, огромного здоровья,</a:t>
            </a:r>
          </a:p>
          <a:p>
            <a:r>
              <a:rPr lang="ru-RU" sz="2800" b="1" dirty="0">
                <a:latin typeface="Monotype Corsiva" pitchFamily="66" charset="0"/>
              </a:rPr>
              <a:t>К Вам поздравления душевные летят!</a:t>
            </a:r>
          </a:p>
          <a:p>
            <a:r>
              <a:rPr lang="ru-RU" sz="2800" b="1" dirty="0">
                <a:latin typeface="Monotype Corsiva" pitchFamily="66" charset="0"/>
              </a:rPr>
              <a:t>Пусть в сердце не наступит злая вьюга,</a:t>
            </a:r>
          </a:p>
          <a:p>
            <a:r>
              <a:rPr lang="ru-RU" sz="2800" b="1" dirty="0">
                <a:latin typeface="Monotype Corsiva" pitchFamily="66" charset="0"/>
              </a:rPr>
              <a:t>Пускай не покидает счастье дом!</a:t>
            </a:r>
          </a:p>
          <a:p>
            <a:r>
              <a:rPr lang="ru-RU" sz="2800" b="1" dirty="0">
                <a:latin typeface="Monotype Corsiva" pitchFamily="66" charset="0"/>
              </a:rPr>
              <a:t>В лицо чтоб знали недруга и друга,</a:t>
            </a:r>
          </a:p>
          <a:p>
            <a:r>
              <a:rPr lang="ru-RU" sz="2800" b="1" dirty="0">
                <a:latin typeface="Monotype Corsiva" pitchFamily="66" charset="0"/>
              </a:rPr>
              <a:t>Чтоб все плохое было только сном!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9491">
            <a:off x="27420" y="662104"/>
            <a:ext cx="3997511" cy="49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147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136">
        <p14:ripple dir="ru"/>
      </p:transition>
    </mc:Choice>
    <mc:Fallback xmlns="">
      <p:transition spd="slow" advTm="181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3536" y="3352800"/>
            <a:ext cx="41656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457200"/>
            <a:ext cx="7467600" cy="5745163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sz="3800" b="1" dirty="0">
                <a:solidFill>
                  <a:schemeClr val="tx1"/>
                </a:solidFill>
                <a:latin typeface="Monotype Corsiva" pitchFamily="66" charset="0"/>
              </a:rPr>
              <a:t>От юбилеев не уйти.</a:t>
            </a:r>
          </a:p>
          <a:p>
            <a:pPr marL="45720" indent="0">
              <a:buNone/>
            </a:pPr>
            <a:r>
              <a:rPr lang="ru-RU" sz="3800" b="1" dirty="0">
                <a:solidFill>
                  <a:schemeClr val="tx1"/>
                </a:solidFill>
                <a:latin typeface="Monotype Corsiva" pitchFamily="66" charset="0"/>
              </a:rPr>
              <a:t>Они настигнут каждого, как птицы.</a:t>
            </a:r>
          </a:p>
          <a:p>
            <a:pPr marL="45720" indent="0">
              <a:buNone/>
            </a:pPr>
            <a:r>
              <a:rPr lang="ru-RU" sz="3800" b="1" dirty="0">
                <a:solidFill>
                  <a:schemeClr val="tx1"/>
                </a:solidFill>
                <a:latin typeface="Monotype Corsiva" pitchFamily="66" charset="0"/>
              </a:rPr>
              <a:t>Но главное — сквозь годы пронести</a:t>
            </a:r>
          </a:p>
          <a:p>
            <a:pPr marL="45720" indent="0">
              <a:buNone/>
            </a:pPr>
            <a:r>
              <a:rPr lang="ru-RU" sz="3800" b="1" dirty="0">
                <a:solidFill>
                  <a:schemeClr val="tx1"/>
                </a:solidFill>
                <a:latin typeface="Monotype Corsiva" pitchFamily="66" charset="0"/>
              </a:rPr>
              <a:t>Тепло души, сердечности частицу.</a:t>
            </a:r>
          </a:p>
          <a:p>
            <a:pPr marL="45720" indent="0">
              <a:buNone/>
            </a:pPr>
            <a:r>
              <a:rPr lang="ru-RU" sz="3800" b="1" dirty="0">
                <a:solidFill>
                  <a:schemeClr val="tx1"/>
                </a:solidFill>
                <a:latin typeface="Monotype Corsiva" pitchFamily="66" charset="0"/>
              </a:rPr>
              <a:t>У Вас сегодня 65-летний юбилей.</a:t>
            </a:r>
          </a:p>
          <a:p>
            <a:pPr marL="45720" indent="0">
              <a:buNone/>
            </a:pPr>
            <a:r>
              <a:rPr lang="ru-RU" sz="3800" b="1" dirty="0">
                <a:solidFill>
                  <a:schemeClr val="tx1"/>
                </a:solidFill>
                <a:latin typeface="Monotype Corsiva" pitchFamily="66" charset="0"/>
              </a:rPr>
              <a:t>Мы от души Вас поздравляем!</a:t>
            </a:r>
          </a:p>
          <a:p>
            <a:pPr marL="45720" indent="0">
              <a:buNone/>
            </a:pPr>
            <a:r>
              <a:rPr lang="ru-RU" sz="3800" b="1" dirty="0">
                <a:solidFill>
                  <a:schemeClr val="tx1"/>
                </a:solidFill>
                <a:latin typeface="Monotype Corsiva" pitchFamily="66" charset="0"/>
              </a:rPr>
              <a:t>И в жизни главного желаем:</a:t>
            </a:r>
          </a:p>
          <a:p>
            <a:pPr marL="45720" indent="0">
              <a:buNone/>
            </a:pPr>
            <a:r>
              <a:rPr lang="ru-RU" sz="3800" b="1" dirty="0">
                <a:solidFill>
                  <a:schemeClr val="tx1"/>
                </a:solidFill>
                <a:latin typeface="Monotype Corsiva" pitchFamily="66" charset="0"/>
              </a:rPr>
              <a:t>Здоровья, счастья радости</a:t>
            </a:r>
          </a:p>
          <a:p>
            <a:pPr marL="45720" indent="0">
              <a:buNone/>
            </a:pPr>
            <a:r>
              <a:rPr lang="ru-RU" sz="3800" b="1" dirty="0">
                <a:solidFill>
                  <a:schemeClr val="tx1"/>
                </a:solidFill>
                <a:latin typeface="Monotype Corsiva" pitchFamily="66" charset="0"/>
              </a:rPr>
              <a:t>И лет до ста без старости!</a:t>
            </a:r>
          </a:p>
          <a:p>
            <a:pPr marL="45720" indent="0">
              <a:buNone/>
            </a:pP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837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256">
        <p14:ripple dir="ru"/>
      </p:transition>
    </mc:Choice>
    <mc:Fallback xmlns="">
      <p:transition spd="slow" advTm="202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12467"/>
            <a:ext cx="3420928" cy="2759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921540" y="1066800"/>
            <a:ext cx="600358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>
                <a:latin typeface="Monotype Corsiva" pitchFamily="66" charset="0"/>
              </a:rPr>
              <a:t>65 лет счастливых</a:t>
            </a:r>
            <a:br>
              <a:rPr lang="ru-RU" sz="3200" b="1" dirty="0">
                <a:latin typeface="Monotype Corsiva" pitchFamily="66" charset="0"/>
              </a:rPr>
            </a:br>
            <a:r>
              <a:rPr lang="ru-RU" sz="3200" b="1" dirty="0">
                <a:latin typeface="Monotype Corsiva" pitchFamily="66" charset="0"/>
              </a:rPr>
              <a:t>В кругу семьи, среди друзей,</a:t>
            </a:r>
            <a:br>
              <a:rPr lang="ru-RU" sz="3200" b="1" dirty="0">
                <a:latin typeface="Monotype Corsiva" pitchFamily="66" charset="0"/>
              </a:rPr>
            </a:br>
            <a:r>
              <a:rPr lang="ru-RU" sz="3200" b="1" dirty="0">
                <a:latin typeface="Monotype Corsiva" pitchFamily="66" charset="0"/>
              </a:rPr>
              <a:t>Среди </a:t>
            </a:r>
            <a:r>
              <a:rPr lang="ru-RU" sz="3200" b="1" dirty="0" smtClean="0">
                <a:latin typeface="Monotype Corsiva" pitchFamily="66" charset="0"/>
              </a:rPr>
              <a:t>студенток молодых </a:t>
            </a:r>
            <a:r>
              <a:rPr lang="ru-RU" sz="3200" b="1" dirty="0">
                <a:latin typeface="Monotype Corsiva" pitchFamily="66" charset="0"/>
              </a:rPr>
              <a:t>красивых,</a:t>
            </a:r>
            <a:br>
              <a:rPr lang="ru-RU" sz="3200" b="1" dirty="0">
                <a:latin typeface="Monotype Corsiva" pitchFamily="66" charset="0"/>
              </a:rPr>
            </a:br>
            <a:r>
              <a:rPr lang="ru-RU" sz="3200" b="1" dirty="0">
                <a:latin typeface="Monotype Corsiva" pitchFamily="66" charset="0"/>
              </a:rPr>
              <a:t>Прекрасно жили Вы до этих дней.</a:t>
            </a:r>
            <a:br>
              <a:rPr lang="ru-RU" sz="3200" b="1" dirty="0">
                <a:latin typeface="Monotype Corsiva" pitchFamily="66" charset="0"/>
              </a:rPr>
            </a:br>
            <a:r>
              <a:rPr lang="ru-RU" sz="3200" b="1" dirty="0">
                <a:latin typeface="Monotype Corsiva" pitchFamily="66" charset="0"/>
              </a:rPr>
              <a:t/>
            </a:r>
            <a:br>
              <a:rPr lang="ru-RU" sz="3200" b="1" dirty="0">
                <a:latin typeface="Monotype Corsiva" pitchFamily="66" charset="0"/>
              </a:rPr>
            </a:br>
            <a:r>
              <a:rPr lang="ru-RU" sz="3200" b="1" dirty="0">
                <a:latin typeface="Monotype Corsiva" pitchFamily="66" charset="0"/>
              </a:rPr>
              <a:t>Сегодня в юбилей вокруг собрались</a:t>
            </a:r>
            <a:br>
              <a:rPr lang="ru-RU" sz="3200" b="1" dirty="0">
                <a:latin typeface="Monotype Corsiva" pitchFamily="66" charset="0"/>
              </a:rPr>
            </a:br>
            <a:r>
              <a:rPr lang="ru-RU" sz="3200" b="1" dirty="0">
                <a:latin typeface="Monotype Corsiva" pitchFamily="66" charset="0"/>
              </a:rPr>
              <a:t>Товарищи, знакомые, родня,</a:t>
            </a:r>
            <a:br>
              <a:rPr lang="ru-RU" sz="3200" b="1" dirty="0">
                <a:latin typeface="Monotype Corsiva" pitchFamily="66" charset="0"/>
              </a:rPr>
            </a:br>
            <a:r>
              <a:rPr lang="ru-RU" sz="3200" b="1" dirty="0">
                <a:latin typeface="Monotype Corsiva" pitchFamily="66" charset="0"/>
              </a:rPr>
              <a:t>Пускай о молодости лишь воспоминания остались,</a:t>
            </a:r>
            <a:br>
              <a:rPr lang="ru-RU" sz="3200" b="1" dirty="0">
                <a:latin typeface="Monotype Corsiva" pitchFamily="66" charset="0"/>
              </a:rPr>
            </a:br>
            <a:r>
              <a:rPr lang="ru-RU" sz="3200" b="1" dirty="0" smtClean="0">
                <a:latin typeface="Monotype Corsiva" pitchFamily="66" charset="0"/>
              </a:rPr>
              <a:t> </a:t>
            </a:r>
            <a:r>
              <a:rPr lang="ru-RU" sz="3200" b="1" dirty="0">
                <a:latin typeface="Monotype Corsiva" pitchFamily="66" charset="0"/>
              </a:rPr>
              <a:t>М</a:t>
            </a:r>
            <a:r>
              <a:rPr lang="ru-RU" sz="3200" b="1" dirty="0" smtClean="0">
                <a:latin typeface="Monotype Corsiva" pitchFamily="66" charset="0"/>
              </a:rPr>
              <a:t>ы и за это крикнем Вам :«Ура!»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038600"/>
            <a:ext cx="3048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685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66">
        <p14:ripple dir="ru"/>
      </p:transition>
    </mc:Choice>
    <mc:Fallback xmlns="">
      <p:transition spd="slow" advTm="180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609600"/>
            <a:ext cx="7772400" cy="5516563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</a:rPr>
              <a:t>Желаем здоровья и смеха,</a:t>
            </a:r>
          </a:p>
          <a:p>
            <a:pPr marL="45720" indent="0">
              <a:buNone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</a:rPr>
              <a:t>Пусть годы не станут вам пленом,</a:t>
            </a:r>
          </a:p>
          <a:p>
            <a:pPr marL="45720" indent="0">
              <a:buNone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</a:rPr>
              <a:t>Всегда вы достойны успеха,</a:t>
            </a:r>
          </a:p>
          <a:p>
            <a:pPr marL="45720" indent="0">
              <a:buNone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</a:rPr>
              <a:t>Вам море еще по </a:t>
            </a:r>
            <a:r>
              <a:rPr lang="ru-RU" sz="3200" b="1" dirty="0" smtClean="0">
                <a:solidFill>
                  <a:schemeClr val="tx1"/>
                </a:solidFill>
                <a:latin typeface="Monotype Corsiva" pitchFamily="66" charset="0"/>
              </a:rPr>
              <a:t>колено!</a:t>
            </a: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  <a:p>
            <a:pPr marL="45720" indent="0">
              <a:buNone/>
            </a:pP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  <a:p>
            <a:pPr marL="45720" indent="0">
              <a:buNone/>
            </a:pP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30260" y="1070339"/>
            <a:ext cx="5664200" cy="4742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028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924">
        <p14:ripple dir="ru"/>
      </p:transition>
    </mc:Choice>
    <mc:Fallback xmlns="">
      <p:transition spd="slow" advTm="219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3972970"/>
            <a:ext cx="3202738" cy="2402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95909">
            <a:off x="5301706" y="1018987"/>
            <a:ext cx="3444875" cy="5175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838201"/>
            <a:ext cx="58301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Monotype Corsiva" pitchFamily="66" charset="0"/>
              </a:rPr>
              <a:t>Дорогой Леонид </a:t>
            </a:r>
            <a:r>
              <a:rPr lang="ru-RU" sz="2800" b="1" dirty="0" err="1" smtClean="0">
                <a:latin typeface="Monotype Corsiva" pitchFamily="66" charset="0"/>
              </a:rPr>
              <a:t>Альбинович</a:t>
            </a:r>
            <a:r>
              <a:rPr lang="ru-RU" sz="2800" b="1" dirty="0" smtClean="0">
                <a:latin typeface="Monotype Corsiva" pitchFamily="66" charset="0"/>
              </a:rPr>
              <a:t>! </a:t>
            </a:r>
          </a:p>
          <a:p>
            <a:r>
              <a:rPr lang="ru-RU" sz="2800" b="1" dirty="0" smtClean="0">
                <a:latin typeface="Monotype Corsiva" pitchFamily="66" charset="0"/>
              </a:rPr>
              <a:t>С КРАСИВЫМ ЮБИЛЕЕМ!</a:t>
            </a:r>
          </a:p>
          <a:p>
            <a:r>
              <a:rPr lang="ru-RU" sz="2800" b="1" dirty="0" smtClean="0">
                <a:latin typeface="Monotype Corsiva" pitchFamily="66" charset="0"/>
              </a:rPr>
              <a:t>Будьте </a:t>
            </a:r>
            <a:r>
              <a:rPr lang="ru-RU" sz="2800" b="1" dirty="0">
                <a:latin typeface="Monotype Corsiva" pitchFamily="66" charset="0"/>
              </a:rPr>
              <a:t>здоровы, оптимистичны,</a:t>
            </a:r>
          </a:p>
          <a:p>
            <a:r>
              <a:rPr lang="ru-RU" sz="2800" b="1" dirty="0">
                <a:latin typeface="Monotype Corsiva" pitchFamily="66" charset="0"/>
              </a:rPr>
              <a:t>Чтобы всегда было все на «отлично</a:t>
            </a:r>
            <a:r>
              <a:rPr lang="ru-RU" sz="2800" b="1" dirty="0" smtClean="0">
                <a:latin typeface="Monotype Corsiva" pitchFamily="66" charset="0"/>
              </a:rPr>
              <a:t>»!</a:t>
            </a:r>
          </a:p>
          <a:p>
            <a:endParaRPr lang="ru-RU" sz="2800" b="1" dirty="0">
              <a:latin typeface="Monotype Corsiva" pitchFamily="66" charset="0"/>
            </a:endParaRPr>
          </a:p>
          <a:p>
            <a:r>
              <a:rPr lang="ru-RU" sz="2800" b="1" dirty="0" smtClean="0">
                <a:latin typeface="Monotype Corsiva" pitchFamily="66" charset="0"/>
              </a:rPr>
              <a:t>С уважением, коллектив преподавателей и студентов факультета </a:t>
            </a:r>
            <a:r>
              <a:rPr lang="ru-RU" sz="2800" b="1" dirty="0" err="1" smtClean="0">
                <a:latin typeface="Monotype Corsiva" pitchFamily="66" charset="0"/>
              </a:rPr>
              <a:t>ДиНО</a:t>
            </a:r>
            <a:endParaRPr lang="ru-RU" sz="2800" b="1" dirty="0">
              <a:latin typeface="Monotype Corsiva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985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911">
        <p14:ripple dir="ru"/>
      </p:transition>
    </mc:Choice>
    <mc:Fallback xmlns="">
      <p:transition spd="slow" advTm="269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9732" y="194553"/>
            <a:ext cx="6858000" cy="497259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990600" y="5167148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8 класс школы-интерната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363">
        <p14:ripple dir="ru"/>
      </p:transition>
    </mc:Choice>
    <mc:Fallback xmlns="">
      <p:transition spd="slow" advTm="93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240" y="2819400"/>
            <a:ext cx="4283964" cy="3255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0" y="1905000"/>
            <a:ext cx="4115389" cy="27629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2426" y="304800"/>
            <a:ext cx="61786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latin typeface="Monotype Corsiva" pitchFamily="66" charset="0"/>
              </a:rPr>
              <a:t>Когда-нибудь мы станем старше,</a:t>
            </a:r>
            <a:br>
              <a:rPr lang="ru-RU" sz="3600" b="1" i="1" dirty="0">
                <a:latin typeface="Monotype Corsiva" pitchFamily="66" charset="0"/>
              </a:rPr>
            </a:br>
            <a:r>
              <a:rPr lang="ru-RU" sz="3600" b="1" i="1" dirty="0">
                <a:latin typeface="Monotype Corsiva" pitchFamily="66" charset="0"/>
              </a:rPr>
              <a:t>Но, как бы ни прошли года,</a:t>
            </a:r>
            <a:br>
              <a:rPr lang="ru-RU" sz="3600" b="1" i="1" dirty="0">
                <a:latin typeface="Monotype Corsiva" pitchFamily="66" charset="0"/>
              </a:rPr>
            </a:br>
            <a:r>
              <a:rPr lang="ru-RU" sz="3600" b="1" i="1" dirty="0">
                <a:latin typeface="Monotype Corsiva" pitchFamily="66" charset="0"/>
              </a:rPr>
              <a:t>Студенческая юность наша</a:t>
            </a:r>
            <a:br>
              <a:rPr lang="ru-RU" sz="3600" b="1" i="1" dirty="0">
                <a:latin typeface="Monotype Corsiva" pitchFamily="66" charset="0"/>
              </a:rPr>
            </a:br>
            <a:r>
              <a:rPr lang="ru-RU" sz="3600" b="1" i="1" dirty="0">
                <a:latin typeface="Monotype Corsiva" pitchFamily="66" charset="0"/>
              </a:rPr>
              <a:t>Нас не покинет никогда</a:t>
            </a:r>
            <a:r>
              <a:rPr lang="ru-RU" sz="3600" b="1" i="1" dirty="0" smtClean="0">
                <a:latin typeface="Monotype Corsiva" pitchFamily="66" charset="0"/>
              </a:rPr>
              <a:t>!</a:t>
            </a:r>
            <a:endParaRPr lang="ru-RU" sz="3600" b="1" i="1" dirty="0"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2999" y="5105400"/>
            <a:ext cx="3658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Наровлянское</a:t>
            </a:r>
            <a:r>
              <a:rPr lang="ru-RU" sz="2400" b="1" dirty="0" smtClean="0"/>
              <a:t> СПТУ,</a:t>
            </a:r>
          </a:p>
          <a:p>
            <a:pPr algn="ctr"/>
            <a:r>
              <a:rPr lang="ru-RU" sz="2400" b="1" dirty="0" smtClean="0"/>
              <a:t>1964 г.</a:t>
            </a:r>
            <a:endParaRPr lang="ru-RU" sz="24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113">
        <p14:ripple dir="ru"/>
      </p:transition>
    </mc:Choice>
    <mc:Fallback xmlns="">
      <p:transition spd="slow" advTm="151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49" y="2364894"/>
            <a:ext cx="3060970" cy="42618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-12970" y="0"/>
            <a:ext cx="4176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Вечерняя 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очно-заочная школа рабочей молодежи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8858" y="764694"/>
            <a:ext cx="4614863" cy="32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37270" y="4458511"/>
            <a:ext cx="4385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Monotype Corsiva" pitchFamily="66" charset="0"/>
              </a:rPr>
              <a:t>У</a:t>
            </a:r>
            <a:r>
              <a:rPr lang="ru-RU" sz="3600" b="1" dirty="0" smtClean="0">
                <a:latin typeface="Monotype Corsiva" pitchFamily="66" charset="0"/>
              </a:rPr>
              <a:t>чеба в БСХА ,1967 г.</a:t>
            </a:r>
          </a:p>
          <a:p>
            <a:r>
              <a:rPr lang="ru-RU" sz="3600" b="1" dirty="0" smtClean="0">
                <a:latin typeface="Monotype Corsiva" pitchFamily="66" charset="0"/>
              </a:rPr>
              <a:t>Г. Горки, День Победы </a:t>
            </a:r>
            <a:endParaRPr lang="ru-RU" sz="3600" b="1" dirty="0">
              <a:latin typeface="Monotype Corsiva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02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864">
        <p14:ripple dir="ru"/>
      </p:transition>
    </mc:Choice>
    <mc:Fallback xmlns="">
      <p:transition spd="slow" advTm="148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393607"/>
            <a:ext cx="4767895" cy="3372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219200" y="152400"/>
            <a:ext cx="6705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Не плачь девчонка, </a:t>
            </a:r>
          </a:p>
          <a:p>
            <a:pPr algn="ctr"/>
            <a:r>
              <a:rPr lang="ru-RU" sz="3200" b="1" i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пройдут дожди. </a:t>
            </a:r>
          </a:p>
          <a:p>
            <a:pPr algn="ctr"/>
            <a:r>
              <a:rPr lang="ru-RU" sz="3200" b="1" i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Солдат вернется, </a:t>
            </a:r>
          </a:p>
          <a:p>
            <a:pPr algn="ctr"/>
            <a:r>
              <a:rPr lang="ru-RU" sz="3200" b="1" i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ты только жди!</a:t>
            </a:r>
            <a:endParaRPr lang="ru-RU" sz="3200" b="1" i="1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626" y="2222609"/>
            <a:ext cx="4724400" cy="35268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62000" y="5029199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Холмские ворота. Брестская крепость.</a:t>
            </a:r>
          </a:p>
          <a:p>
            <a:pPr algn="ctr"/>
            <a:r>
              <a:rPr lang="ru-RU" sz="2000" b="1" dirty="0" smtClean="0"/>
              <a:t>9 июня 1968 г.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88214" y="5985696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Советская армия 1968-1970 гг.</a:t>
            </a:r>
          </a:p>
          <a:p>
            <a:r>
              <a:rPr lang="ru-RU" sz="2000" b="1" dirty="0" smtClean="0"/>
              <a:t>Служба в Брестской крепости. </a:t>
            </a:r>
            <a:endParaRPr lang="ru-RU" sz="20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424">
        <p14:ripple dir="ru"/>
      </p:transition>
    </mc:Choice>
    <mc:Fallback xmlns="">
      <p:transition spd="slow" advTm="164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533400"/>
            <a:ext cx="4610911" cy="28015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2878090"/>
            <a:ext cx="4916424" cy="36847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5602224" y="903982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Служба в армии,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Польша </a:t>
            </a: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4428056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Чехословакия </a:t>
            </a:r>
            <a:endParaRPr lang="ru-RU" sz="3600" b="1" dirty="0">
              <a:latin typeface="Monotype Corsiva" pitchFamily="66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078">
        <p14:ripple dir="ru"/>
      </p:transition>
    </mc:Choice>
    <mc:Fallback xmlns="">
      <p:transition spd="slow" advTm="180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2610">
            <a:off x="3864739" y="2817586"/>
            <a:ext cx="4845367" cy="3475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93698">
            <a:off x="536778" y="708871"/>
            <a:ext cx="4529709" cy="3366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102157" y="609600"/>
            <a:ext cx="38118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itchFamily="66" charset="0"/>
              </a:rPr>
              <a:t>  </a:t>
            </a:r>
          </a:p>
          <a:p>
            <a:pPr algn="ctr"/>
            <a:r>
              <a:rPr lang="ru-RU" sz="3200" b="1" dirty="0" smtClean="0">
                <a:latin typeface="Monotype Corsiva" pitchFamily="66" charset="0"/>
              </a:rPr>
              <a:t>ЧССР, 1970 год</a:t>
            </a: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8268" y="5105400"/>
            <a:ext cx="3420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Солдатские будни</a:t>
            </a:r>
            <a:endParaRPr lang="ru-RU" sz="3200" b="1" dirty="0">
              <a:latin typeface="Monotype Corsiva" pitchFamily="66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978">
        <p14:ripple dir="ru"/>
      </p:transition>
    </mc:Choice>
    <mc:Fallback xmlns="">
      <p:transition spd="slow" advTm="16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0071" y="260485"/>
            <a:ext cx="3465257" cy="42353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74" y="1066800"/>
            <a:ext cx="3648311" cy="4191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4800" y="4498910"/>
            <a:ext cx="472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itchFamily="66" charset="0"/>
              </a:rPr>
              <a:t>Третий год службы, </a:t>
            </a:r>
          </a:p>
          <a:p>
            <a:pPr algn="ctr"/>
            <a:r>
              <a:rPr lang="ru-RU" sz="2800" b="1" dirty="0">
                <a:latin typeface="Monotype Corsiva" pitchFamily="66" charset="0"/>
              </a:rPr>
              <a:t>г</a:t>
            </a:r>
            <a:r>
              <a:rPr lang="ru-RU" sz="2800" b="1" dirty="0" smtClean="0">
                <a:latin typeface="Monotype Corsiva" pitchFamily="66" charset="0"/>
              </a:rPr>
              <a:t>. </a:t>
            </a:r>
            <a:r>
              <a:rPr lang="ru-RU" sz="2800" b="1" dirty="0" err="1" smtClean="0">
                <a:latin typeface="Monotype Corsiva" pitchFamily="66" charset="0"/>
              </a:rPr>
              <a:t>Градец-Кралово</a:t>
            </a:r>
            <a:r>
              <a:rPr lang="ru-RU" sz="2800" b="1" dirty="0" smtClean="0">
                <a:latin typeface="Monotype Corsiva" pitchFamily="66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681">
        <p14:ripple dir="ru"/>
      </p:transition>
    </mc:Choice>
    <mc:Fallback xmlns="">
      <p:transition spd="slow" advTm="126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2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1.7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|2.2|1.9|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8|3.6|4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|3.7|3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2|3.8|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5|4.4|3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9|4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4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8|2.1|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2.2|2.3|2.1|2.6|2.3|2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7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6|1.5|1.5|2.1|1.7|2|1.8|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1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7|1.7|1.6|3.7|1.8|2.6|2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7|1.4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6|4.6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0.5|3.6|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3|4.7|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9|3.4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7|3.2|2.9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1405</TotalTime>
  <Words>600</Words>
  <Application>Microsoft Office PowerPoint</Application>
  <PresentationFormat>Экран (4:3)</PresentationFormat>
  <Paragraphs>124</Paragraphs>
  <Slides>28</Slides>
  <Notes>17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barcelona</dc:creator>
  <cp:lastModifiedBy>Admin</cp:lastModifiedBy>
  <cp:revision>372</cp:revision>
  <dcterms:modified xsi:type="dcterms:W3CDTF">2014-07-11T20:17:41Z</dcterms:modified>
</cp:coreProperties>
</file>