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31" r:id="rId2"/>
    <p:sldId id="432" r:id="rId3"/>
    <p:sldId id="433" r:id="rId4"/>
    <p:sldId id="435" r:id="rId5"/>
    <p:sldId id="438" r:id="rId6"/>
    <p:sldId id="439" r:id="rId7"/>
    <p:sldId id="448" r:id="rId8"/>
    <p:sldId id="449" r:id="rId9"/>
    <p:sldId id="436" r:id="rId10"/>
    <p:sldId id="437" r:id="rId11"/>
    <p:sldId id="441" r:id="rId12"/>
    <p:sldId id="442" r:id="rId13"/>
    <p:sldId id="440" r:id="rId14"/>
    <p:sldId id="443" r:id="rId15"/>
    <p:sldId id="444" r:id="rId16"/>
    <p:sldId id="445" r:id="rId17"/>
    <p:sldId id="446" r:id="rId18"/>
    <p:sldId id="447" r:id="rId19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993300"/>
    <a:srgbClr val="A50021"/>
    <a:srgbClr val="009900"/>
    <a:srgbClr val="CC6600"/>
    <a:srgbClr val="4D4D4D"/>
    <a:srgbClr val="339933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710" autoAdjust="0"/>
    <p:restoredTop sz="99831" autoAdjust="0"/>
  </p:normalViewPr>
  <p:slideViewPr>
    <p:cSldViewPr>
      <p:cViewPr>
        <p:scale>
          <a:sx n="83" d="100"/>
          <a:sy n="83" d="100"/>
        </p:scale>
        <p:origin x="-1290" y="25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68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93DD4CA-1C17-4A05-81E7-DFAC2B7BD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72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F567C17-F0A5-4956-8BEC-DFB2C6F44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502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C22E3-E2D2-4F95-889F-2BCAF3BF9F4F}" type="datetime1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31F68-7051-4274-AFF3-16055AE1E8FA}" type="datetime1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0263" y="981075"/>
            <a:ext cx="2230437" cy="51450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8950" y="981075"/>
            <a:ext cx="6538913" cy="51450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FEEA7-C6D7-4825-8935-BD6D2434165E}" type="datetime1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ED1A4-D566-443E-8BFC-F4772D249F82}" type="datetime1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4BBB4-9F47-4F2A-8C77-06DA6D3895C3}" type="datetime1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3B2E3-E993-4A80-8C6E-7FC6EFCB2228}" type="datetime1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01B4A-99F2-4BCF-90EF-043A440F146D}" type="datetime1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604DA-1E96-4648-A35E-A5EDBB990EB9}" type="datetime1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CF044-39FB-4A00-8566-04201B8BDC3D}" type="datetime1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474F5-3F19-4975-8053-BBC306F46BE8}" type="datetime1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17925-8105-4B1D-8994-CF1950A74BD8}" type="datetime1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950" y="981075"/>
            <a:ext cx="8915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6868528-C1FF-44F5-ACF2-B300CB4F9FFE}" type="datetime1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pic>
        <p:nvPicPr>
          <p:cNvPr id="1030" name="Picture 26" descr="logo-rus-colo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92863" y="333375"/>
            <a:ext cx="308451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9201150" y="6640513"/>
            <a:ext cx="528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000"/>
              <a:t>RBBY</a:t>
            </a:r>
            <a:endParaRPr lang="ru-RU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prior.b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hyperlink" Target="http://www.google.com/url?sa=i&amp;rct=j&amp;q=&amp;esrc=s&amp;frm=1&amp;source=images&amp;cd=&amp;cad=rja&amp;docid=rh4YSKzRaflyfM&amp;tbnid=BuLbDqRmMgdKjM:&amp;ved=0CAUQjRw&amp;url=http://embed.ly/embed/features/provider/apple&amp;ei=jHJ3UselFMiotAbN7YG4Aw&amp;psig=AFQjCNHEQ-UYDuz-oEsyDVTetF-q7dGyEQ&amp;ust=138364618085696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hyperlink" Target="http://www.google.com/url?sa=i&amp;rct=j&amp;q=&amp;esrc=s&amp;frm=1&amp;source=images&amp;cd=&amp;cad=rja&amp;docid=0hSLdMg7MAqgUM&amp;tbnid=S9uaL3KfrVQPPM:&amp;ved=0CAUQjRw&amp;url=http://neveru.com/blog/android-luchshie-programmyi-kotoryie-ispolzuyu-ya/&amp;ei=6XB3UtetIYTCtAbX5oCYAg&amp;psig=AFQjCNGwr5C3FYjcGpfRpE6r5tLauFXB_Q&amp;ust=1383645770752773" TargetMode="External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6.png"/><Relationship Id="rId7" Type="http://schemas.openxmlformats.org/officeDocument/2006/relationships/hyperlink" Target="http://www.google.com/url?sa=i&amp;rct=j&amp;q=&amp;esrc=s&amp;frm=1&amp;source=images&amp;cd=&amp;cad=rja&amp;docid=0hSLdMg7MAqgUM&amp;tbnid=S9uaL3KfrVQPPM:&amp;ved=0CAUQjRw&amp;url=http://neveru.com/blog/android-luchshie-programmyi-kotoryie-ispolzuyu-ya/&amp;ei=6XB3UtetIYTCtAbX5oCYAg&amp;psig=AFQjCNGwr5C3FYjcGpfRpE6r5tLauFXB_Q&amp;ust=1383645770752773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9.png"/><Relationship Id="rId5" Type="http://schemas.openxmlformats.org/officeDocument/2006/relationships/hyperlink" Target="http://www.google.com/url?sa=i&amp;rct=j&amp;q=&amp;esrc=s&amp;frm=1&amp;source=images&amp;cd=&amp;cad=rja&amp;docid=rh4YSKzRaflyfM&amp;tbnid=BuLbDqRmMgdKjM:&amp;ved=0CAUQjRw&amp;url=http://embed.ly/embed/features/provider/apple&amp;ei=jHJ3UselFMiotAbN7YG4Aw&amp;psig=AFQjCNHEQ-UYDuz-oEsyDVTetF-q7dGyEQ&amp;ust=1383646180856964" TargetMode="External"/><Relationship Id="rId10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hyperlink" Target="http://www.google.com/url?sa=i&amp;rct=j&amp;q=&amp;esrc=s&amp;frm=1&amp;source=images&amp;cd=&amp;cad=rja&amp;docid=dfnT5zzRujAh_M&amp;tbnid=A65H72CfGZw8QM:&amp;ved=0CAUQjRw&amp;url=http://www.7tutorials.com/download-windows-8-logo-other-windows-8-icons&amp;ei=P3N3UsqsJYmYtQbciYD4BA&amp;psig=AFQjCNHX_zCsyiPcfp10uEmt4yn5UJKHCQ&amp;ust=1383646385302399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6.png"/><Relationship Id="rId3" Type="http://schemas.openxmlformats.org/officeDocument/2006/relationships/image" Target="../media/image1.png"/><Relationship Id="rId7" Type="http://schemas.openxmlformats.org/officeDocument/2006/relationships/image" Target="../media/image63.png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2.png"/><Relationship Id="rId11" Type="http://schemas.openxmlformats.org/officeDocument/2006/relationships/image" Target="../media/image33.png"/><Relationship Id="rId5" Type="http://schemas.openxmlformats.org/officeDocument/2006/relationships/image" Target="../media/image61.png"/><Relationship Id="rId15" Type="http://schemas.openxmlformats.org/officeDocument/2006/relationships/image" Target="../media/image68.png"/><Relationship Id="rId10" Type="http://schemas.openxmlformats.org/officeDocument/2006/relationships/image" Target="../media/image32.png"/><Relationship Id="rId4" Type="http://schemas.openxmlformats.org/officeDocument/2006/relationships/image" Target="../media/image60.png"/><Relationship Id="rId9" Type="http://schemas.openxmlformats.org/officeDocument/2006/relationships/image" Target="../media/image31.png"/><Relationship Id="rId1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image" Target="../media/image4.png"/><Relationship Id="rId12" Type="http://schemas.openxmlformats.org/officeDocument/2006/relationships/slide" Target="slide17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slide" Target="slide15.xml"/><Relationship Id="rId10" Type="http://schemas.openxmlformats.org/officeDocument/2006/relationships/image" Target="../media/image7.png"/><Relationship Id="rId4" Type="http://schemas.openxmlformats.org/officeDocument/2006/relationships/slide" Target="slide1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yandex.ru/yandsearch?img_url=http://fashiony.ru/pic/my-buying/pic/15441/1.jpg&amp;iorient=&amp;icolor=&amp;site=&amp;text=%D0%BF%D0%B0%D0%BA%D0%B5%D1%82%D1%8B&amp;wp=&amp;pos=5&amp;isize=&amp;type=&amp;recent=&amp;rpt=simage&amp;itype=&amp;nojs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orbank.by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416496" y="2764085"/>
            <a:ext cx="89286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/>
              <a:t>Специальное предложение для студентов                   </a:t>
            </a:r>
            <a:r>
              <a:rPr lang="en-US" sz="3200" b="1" dirty="0" smtClean="0"/>
              <a:t>&lt; </a:t>
            </a:r>
            <a:r>
              <a:rPr lang="ru-RU" sz="3200" b="1" dirty="0" smtClean="0"/>
              <a:t>МГПУ  им. </a:t>
            </a:r>
            <a:r>
              <a:rPr lang="ru-RU" sz="3200" b="1" smtClean="0"/>
              <a:t>И.П.Шамякина</a:t>
            </a:r>
            <a:r>
              <a:rPr lang="en-US" sz="3200" b="1" dirty="0" smtClean="0"/>
              <a:t>&gt;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944888" y="58772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МИНСК  201</a:t>
            </a:r>
            <a:r>
              <a:rPr lang="en-US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272480" y="260648"/>
            <a:ext cx="5904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ru-RU" sz="2400" b="1" i="1" dirty="0" smtClean="0"/>
              <a:t>Пакет услуг «Классический»  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28464" y="980728"/>
            <a:ext cx="943304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Пакет услуг </a:t>
            </a:r>
            <a:r>
              <a:rPr lang="ru-RU" b="1" dirty="0">
                <a:solidFill>
                  <a:srgbClr val="990000"/>
                </a:solidFill>
              </a:rPr>
              <a:t>«Классический»</a:t>
            </a:r>
            <a:r>
              <a:rPr lang="ru-RU" b="1" dirty="0">
                <a:solidFill>
                  <a:srgbClr val="FF9900"/>
                </a:solidFill>
              </a:rPr>
              <a:t> </a:t>
            </a:r>
            <a:r>
              <a:rPr lang="ru-RU" dirty="0"/>
              <a:t>с </a:t>
            </a:r>
            <a:r>
              <a:rPr lang="ru-RU" dirty="0" smtClean="0"/>
              <a:t>чиповой карточкой</a:t>
            </a:r>
            <a:r>
              <a:rPr lang="ru-RU" b="1" dirty="0" smtClean="0">
                <a:solidFill>
                  <a:srgbClr val="FF9900"/>
                </a:solidFill>
              </a:rPr>
              <a:t> </a:t>
            </a:r>
            <a:r>
              <a:rPr lang="en-US" b="1" dirty="0"/>
              <a:t>Visa Classic </a:t>
            </a:r>
            <a:r>
              <a:rPr lang="ru-RU" dirty="0"/>
              <a:t>или</a:t>
            </a:r>
            <a:r>
              <a:rPr lang="ru-RU" b="1" dirty="0"/>
              <a:t>                                  </a:t>
            </a:r>
            <a:r>
              <a:rPr lang="en-US" b="1" dirty="0"/>
              <a:t>MasterCard</a:t>
            </a:r>
            <a:r>
              <a:rPr lang="ru-RU" b="1" dirty="0"/>
              <a:t> </a:t>
            </a:r>
            <a:r>
              <a:rPr lang="en-US" b="1" dirty="0"/>
              <a:t>Standard</a:t>
            </a:r>
            <a:r>
              <a:rPr lang="ru-RU" b="1" dirty="0"/>
              <a:t> </a:t>
            </a:r>
            <a:r>
              <a:rPr lang="en-US" b="1" dirty="0" smtClean="0"/>
              <a:t>Autohelp </a:t>
            </a:r>
            <a:r>
              <a:rPr lang="ru-RU" dirty="0"/>
              <a:t>предоставляет расширенное банковское обслуживание со следующими сервисами: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289175" y="2060848"/>
            <a:ext cx="734377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/>
              <a:t> бесплатный выпуск и </a:t>
            </a:r>
            <a:r>
              <a:rPr lang="ru-RU" sz="1600" dirty="0" err="1"/>
              <a:t>перевыпуск</a:t>
            </a:r>
            <a:r>
              <a:rPr lang="ru-RU" sz="1600" dirty="0"/>
              <a:t> карточки на новый срок </a:t>
            </a:r>
            <a:r>
              <a:rPr lang="ru-RU" sz="1600" i="1" dirty="0"/>
              <a:t>   </a:t>
            </a:r>
            <a:r>
              <a:rPr lang="ru-RU" i="1" dirty="0"/>
              <a:t>  </a:t>
            </a:r>
            <a:endParaRPr lang="en-US" i="1" dirty="0"/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dirty="0"/>
              <a:t> </a:t>
            </a:r>
            <a:r>
              <a:rPr lang="ru-RU" sz="1600" dirty="0"/>
              <a:t>бесплатное подключение и обслуживание Интернет-Банка, </a:t>
            </a:r>
            <a:r>
              <a:rPr lang="en-US" sz="1600" dirty="0"/>
              <a:t>USSD-</a:t>
            </a:r>
            <a:r>
              <a:rPr lang="ru-RU" sz="1600" dirty="0"/>
              <a:t>банка, </a:t>
            </a:r>
            <a:r>
              <a:rPr lang="en-US" sz="1600" dirty="0"/>
              <a:t>SMS-</a:t>
            </a:r>
            <a:r>
              <a:rPr lang="ru-RU" sz="1600" dirty="0"/>
              <a:t>Банка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1600" dirty="0"/>
              <a:t> бесплатное снятие белорусских рублей в банкоматах любых банков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1600" dirty="0"/>
              <a:t> бесплатное снятие иностранной валюты в банкоматах и кассах банка 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1600" dirty="0"/>
              <a:t> бесплатный выпуск дополнительной карточки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1600" dirty="0"/>
              <a:t> выпуск карточки в иностранной валюте и карточки </a:t>
            </a:r>
            <a:r>
              <a:rPr lang="en-US" sz="1600" dirty="0"/>
              <a:t>Visa </a:t>
            </a:r>
            <a:r>
              <a:rPr lang="en-US" sz="1600" dirty="0" err="1"/>
              <a:t>Virtuon</a:t>
            </a:r>
            <a:r>
              <a:rPr lang="en-US" sz="1600" dirty="0"/>
              <a:t> (Internet) </a:t>
            </a:r>
            <a:r>
              <a:rPr lang="ru-RU" sz="1600" dirty="0"/>
              <a:t>со скидкой 50</a:t>
            </a:r>
            <a:r>
              <a:rPr lang="ru-RU" sz="1600" dirty="0" smtClean="0"/>
              <a:t>% и другие услуги</a:t>
            </a:r>
          </a:p>
          <a:p>
            <a:pPr>
              <a:spcBef>
                <a:spcPct val="50000"/>
              </a:spcBef>
            </a:pPr>
            <a:endParaRPr lang="en-US" sz="1600" dirty="0" smtClean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1600" i="1" dirty="0" smtClean="0"/>
              <a:t>Размер </a:t>
            </a:r>
            <a:r>
              <a:rPr lang="ru-RU" sz="1600" i="1" dirty="0"/>
              <a:t>ежемесячной платы для карточек </a:t>
            </a:r>
            <a:r>
              <a:rPr lang="en-US" sz="1600" i="1" dirty="0"/>
              <a:t>Visa Classic</a:t>
            </a:r>
            <a:r>
              <a:rPr lang="ru-RU" sz="1600" i="1" dirty="0"/>
              <a:t>– </a:t>
            </a:r>
            <a:r>
              <a:rPr lang="en-US" sz="1600" i="1" dirty="0"/>
              <a:t>20</a:t>
            </a:r>
            <a:r>
              <a:rPr lang="ru-RU" sz="1600" i="1" dirty="0"/>
              <a:t> 000 рублей</a:t>
            </a:r>
            <a:r>
              <a:rPr lang="en-US" sz="1600" i="1" dirty="0"/>
              <a:t>;</a:t>
            </a:r>
            <a:r>
              <a:rPr lang="ru-RU" sz="1600" i="1" dirty="0"/>
              <a:t> для карточек Mastercard Standard </a:t>
            </a:r>
            <a:r>
              <a:rPr lang="ru-RU" sz="1600" i="1" dirty="0" smtClean="0"/>
              <a:t>Autohelp </a:t>
            </a:r>
            <a:r>
              <a:rPr lang="ru-RU" sz="1600" i="1" dirty="0"/>
              <a:t>– </a:t>
            </a:r>
            <a:r>
              <a:rPr lang="ru-RU" sz="1600" i="1" dirty="0" smtClean="0"/>
              <a:t>13 </a:t>
            </a:r>
            <a:r>
              <a:rPr lang="ru-RU" sz="1600" i="1" dirty="0"/>
              <a:t>500 рублей. </a:t>
            </a:r>
            <a:r>
              <a:rPr lang="en-US" sz="1600" i="1" dirty="0"/>
              <a:t> </a:t>
            </a:r>
            <a:endParaRPr lang="ru-RU" sz="1600" i="1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3891819"/>
            <a:ext cx="1614590" cy="1121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373" y="2107083"/>
            <a:ext cx="1658938" cy="108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272480" y="5949280"/>
            <a:ext cx="928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Оформить карточку </a:t>
            </a:r>
            <a:r>
              <a:rPr lang="ru-RU" b="1" i="1" dirty="0" err="1" smtClean="0"/>
              <a:t>MasterСard</a:t>
            </a:r>
            <a:r>
              <a:rPr lang="ru-RU" b="1" i="1" dirty="0" smtClean="0"/>
              <a:t> Standard Autohelp </a:t>
            </a:r>
            <a:r>
              <a:rPr lang="ru-RU" i="1" dirty="0" smtClean="0"/>
              <a:t>можно на сайте Приорбанка !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/>
              <a:t>Возможности Интернет-Банка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1064569" y="1196752"/>
            <a:ext cx="7272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/>
              <a:t> Интернет-Банк </a:t>
            </a:r>
            <a:r>
              <a:rPr lang="ru-RU" dirty="0"/>
              <a:t>позволяет </a:t>
            </a:r>
            <a:r>
              <a:rPr lang="ru-RU" dirty="0" smtClean="0"/>
              <a:t>Вам оплачивать </a:t>
            </a:r>
            <a:r>
              <a:rPr lang="ru-RU" dirty="0"/>
              <a:t>любые услуги, включенные в систему </a:t>
            </a:r>
            <a:r>
              <a:rPr lang="en-US" dirty="0"/>
              <a:t>“</a:t>
            </a:r>
            <a:r>
              <a:rPr lang="ru-RU" dirty="0"/>
              <a:t>Расчет</a:t>
            </a:r>
            <a:r>
              <a:rPr lang="en-US" dirty="0"/>
              <a:t>”</a:t>
            </a:r>
            <a:r>
              <a:rPr lang="ru-RU" dirty="0"/>
              <a:t> (ЕРИП),</a:t>
            </a:r>
            <a:r>
              <a:rPr lang="en-US" dirty="0"/>
              <a:t> </a:t>
            </a:r>
            <a:r>
              <a:rPr lang="ru-RU" dirty="0"/>
              <a:t>в том числе:   </a:t>
            </a:r>
            <a:r>
              <a:rPr lang="ru-RU" dirty="0" smtClean="0"/>
              <a:t>         </a:t>
            </a:r>
            <a:r>
              <a:rPr lang="ru-RU" sz="900" dirty="0" smtClean="0"/>
              <a:t>            </a:t>
            </a:r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920552" y="2003356"/>
            <a:ext cx="67687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i="1" dirty="0" smtClean="0"/>
              <a:t>–</a:t>
            </a:r>
            <a:r>
              <a:rPr lang="ru-RU" sz="1700" dirty="0" smtClean="0"/>
              <a:t> </a:t>
            </a:r>
            <a:r>
              <a:rPr lang="ru-RU" sz="1700" i="1" dirty="0" smtClean="0"/>
              <a:t>услуги мобильных операторов и Интернет-провайдеров</a:t>
            </a:r>
          </a:p>
          <a:p>
            <a:r>
              <a:rPr lang="ru-RU" sz="1700" i="1" dirty="0" smtClean="0"/>
              <a:t>– билеты на поезда и автобусы</a:t>
            </a:r>
          </a:p>
          <a:p>
            <a:r>
              <a:rPr lang="ru-RU" sz="1700" i="1" dirty="0" smtClean="0"/>
              <a:t>– билеты в кино, на концерты и спортивные мероприятия</a:t>
            </a:r>
            <a:r>
              <a:rPr lang="ru-RU" sz="1700" dirty="0" smtClean="0"/>
              <a:t> </a:t>
            </a:r>
            <a:r>
              <a:rPr lang="en-US" sz="1700" dirty="0" smtClean="0"/>
              <a:t>               </a:t>
            </a:r>
            <a:r>
              <a:rPr lang="ru-RU" sz="1700" i="1" dirty="0" smtClean="0"/>
              <a:t>– Космос ТВ и коммунальные услуги</a:t>
            </a:r>
          </a:p>
          <a:p>
            <a:r>
              <a:rPr lang="ru-RU" sz="1700" i="1" dirty="0" smtClean="0"/>
              <a:t>– покупки в популярных Интернет - магазинах </a:t>
            </a:r>
          </a:p>
          <a:p>
            <a:r>
              <a:rPr lang="ru-RU" sz="1700" i="1" dirty="0" smtClean="0"/>
              <a:t>– оплачивать ещё более 50 000 разных услуг.</a:t>
            </a:r>
            <a:endParaRPr lang="ru-RU" sz="1700" dirty="0"/>
          </a:p>
        </p:txBody>
      </p:sp>
      <p:grpSp>
        <p:nvGrpSpPr>
          <p:cNvPr id="2" name="Группа 17"/>
          <p:cNvGrpSpPr/>
          <p:nvPr/>
        </p:nvGrpSpPr>
        <p:grpSpPr>
          <a:xfrm>
            <a:off x="7185248" y="1916832"/>
            <a:ext cx="2448272" cy="648072"/>
            <a:chOff x="7113240" y="2636912"/>
            <a:chExt cx="2448272" cy="648072"/>
          </a:xfrm>
        </p:grpSpPr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13240" y="2636912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77336" y="2636912"/>
              <a:ext cx="576064" cy="648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32566" y="2700661"/>
              <a:ext cx="828946" cy="58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25"/>
          <p:cNvGrpSpPr/>
          <p:nvPr/>
        </p:nvGrpSpPr>
        <p:grpSpPr>
          <a:xfrm>
            <a:off x="7257256" y="4293096"/>
            <a:ext cx="2520280" cy="1312306"/>
            <a:chOff x="7041232" y="3861048"/>
            <a:chExt cx="2520280" cy="131230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29264" y="4725144"/>
              <a:ext cx="811414" cy="448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481392" y="4725144"/>
              <a:ext cx="883140" cy="438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Группа 21"/>
            <p:cNvGrpSpPr/>
            <p:nvPr/>
          </p:nvGrpSpPr>
          <p:grpSpPr>
            <a:xfrm>
              <a:off x="7041232" y="3861048"/>
              <a:ext cx="2520280" cy="653288"/>
              <a:chOff x="7041232" y="3861048"/>
              <a:chExt cx="2520280" cy="653288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041232" y="4077072"/>
                <a:ext cx="1344365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Группа 19"/>
              <p:cNvGrpSpPr/>
              <p:nvPr/>
            </p:nvGrpSpPr>
            <p:grpSpPr>
              <a:xfrm>
                <a:off x="8553400" y="3861048"/>
                <a:ext cx="1008112" cy="653288"/>
                <a:chOff x="8553400" y="3284984"/>
                <a:chExt cx="1008112" cy="653288"/>
              </a:xfrm>
            </p:grpSpPr>
            <p:pic>
              <p:nvPicPr>
                <p:cNvPr id="2053" name="Picture 5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8697416" y="3645024"/>
                  <a:ext cx="686572" cy="293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>
                  <a:off x="8553400" y="3284984"/>
                  <a:ext cx="10081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0099"/>
                      </a:solidFill>
                    </a:rPr>
                    <a:t>rw.by</a:t>
                  </a:r>
                  <a:endParaRPr lang="ru-RU" b="1" dirty="0">
                    <a:solidFill>
                      <a:srgbClr val="000099"/>
                    </a:solidFill>
                  </a:endParaRPr>
                </a:p>
              </p:txBody>
            </p:sp>
          </p:grpSp>
        </p:grpSp>
      </p:grpSp>
      <p:grpSp>
        <p:nvGrpSpPr>
          <p:cNvPr id="6" name="Группа 31"/>
          <p:cNvGrpSpPr/>
          <p:nvPr/>
        </p:nvGrpSpPr>
        <p:grpSpPr>
          <a:xfrm>
            <a:off x="7329264" y="2780928"/>
            <a:ext cx="2320281" cy="710183"/>
            <a:chOff x="7329264" y="3212976"/>
            <a:chExt cx="2320281" cy="710183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29264" y="3212976"/>
              <a:ext cx="1006976" cy="710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481392" y="3212976"/>
              <a:ext cx="1168153" cy="546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Прямоугольник 23"/>
          <p:cNvSpPr/>
          <p:nvPr/>
        </p:nvSpPr>
        <p:spPr>
          <a:xfrm>
            <a:off x="272480" y="5157192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Интернет-Банк</a:t>
            </a:r>
            <a:r>
              <a:rPr lang="ru-RU" b="1" dirty="0" smtClean="0"/>
              <a:t> </a:t>
            </a:r>
            <a:r>
              <a:rPr lang="ru-RU" dirty="0" smtClean="0"/>
              <a:t>позволяет также использовать услугу </a:t>
            </a:r>
            <a:r>
              <a:rPr lang="en-US" b="1" dirty="0" smtClean="0"/>
              <a:t>“</a:t>
            </a:r>
            <a:r>
              <a:rPr lang="ru-RU" b="1" dirty="0" smtClean="0"/>
              <a:t>Произвольный платеж</a:t>
            </a:r>
            <a:r>
              <a:rPr lang="en-US" b="1" dirty="0" smtClean="0"/>
              <a:t>”</a:t>
            </a:r>
            <a:r>
              <a:rPr lang="ru-RU" b="1" dirty="0" smtClean="0"/>
              <a:t> </a:t>
            </a:r>
            <a:r>
              <a:rPr lang="ru-RU" dirty="0" smtClean="0"/>
              <a:t>для оплаты товаров и услуг на расчетный счет в любом банке. </a:t>
            </a:r>
            <a:endParaRPr lang="ru-RU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89304" y="3573016"/>
            <a:ext cx="1714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920552" y="407707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автоматической оплаты регулярных платежей в Интернет-Банке можно настроить услугу </a:t>
            </a:r>
            <a:r>
              <a:rPr lang="en-US" b="1" dirty="0" smtClean="0"/>
              <a:t>“</a:t>
            </a:r>
            <a:r>
              <a:rPr lang="ru-RU" b="1" dirty="0" smtClean="0"/>
              <a:t>Автооплата</a:t>
            </a:r>
            <a:r>
              <a:rPr lang="en-US" b="1" dirty="0" smtClean="0"/>
              <a:t>”.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8464" y="4005064"/>
            <a:ext cx="702370" cy="91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54683" y="5157192"/>
            <a:ext cx="698517" cy="95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0472" y="980728"/>
            <a:ext cx="717426" cy="87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-15552" y="260648"/>
            <a:ext cx="6984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/>
              <a:t>Оплата обучения через Интернет-Банк</a:t>
            </a:r>
            <a:endParaRPr lang="ru-RU" sz="24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8464" y="1772816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Например</a:t>
            </a:r>
            <a:r>
              <a:rPr lang="ru-RU" b="1" dirty="0" smtClean="0"/>
              <a:t>, для оплаты обучения </a:t>
            </a:r>
            <a:r>
              <a:rPr lang="ru-RU" dirty="0" smtClean="0"/>
              <a:t>необходимо зайти в меню </a:t>
            </a:r>
            <a:r>
              <a:rPr lang="en-US" dirty="0" smtClean="0"/>
              <a:t>“</a:t>
            </a:r>
            <a:r>
              <a:rPr lang="ru-RU" dirty="0" smtClean="0"/>
              <a:t>Платежи</a:t>
            </a:r>
            <a:r>
              <a:rPr lang="en-US" dirty="0" smtClean="0"/>
              <a:t>”. </a:t>
            </a:r>
            <a:r>
              <a:rPr lang="ru-RU" dirty="0" smtClean="0"/>
              <a:t> Из списка доступных платежей необходимо выбрать:</a:t>
            </a:r>
          </a:p>
          <a:p>
            <a:r>
              <a:rPr lang="ru-RU" dirty="0" smtClean="0"/>
              <a:t> Система </a:t>
            </a:r>
            <a:r>
              <a:rPr lang="en-US" dirty="0" smtClean="0"/>
              <a:t>“</a:t>
            </a:r>
            <a:r>
              <a:rPr lang="ru-RU" dirty="0" smtClean="0"/>
              <a:t>Расчет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ЕРИП</a:t>
            </a:r>
            <a:r>
              <a:rPr lang="en-US" dirty="0" smtClean="0"/>
              <a:t>), </a:t>
            </a:r>
            <a:r>
              <a:rPr lang="ru-RU" dirty="0" smtClean="0"/>
              <a:t>затем →</a:t>
            </a:r>
            <a:r>
              <a:rPr lang="en-US" dirty="0" smtClean="0"/>
              <a:t> </a:t>
            </a:r>
            <a:r>
              <a:rPr lang="ru-RU" i="1" dirty="0" smtClean="0"/>
              <a:t>Ваш город / регион </a:t>
            </a:r>
            <a:r>
              <a:rPr lang="ru-RU" dirty="0" smtClean="0"/>
              <a:t>→ Образование и развитие →</a:t>
            </a:r>
            <a:r>
              <a:rPr lang="en-US" dirty="0" smtClean="0"/>
              <a:t> </a:t>
            </a:r>
            <a:r>
              <a:rPr lang="ru-RU" dirty="0" smtClean="0"/>
              <a:t>ВУЗы → </a:t>
            </a:r>
            <a:r>
              <a:rPr lang="ru-RU" i="1" dirty="0" smtClean="0"/>
              <a:t>Ваш ВУЗ </a:t>
            </a:r>
            <a:r>
              <a:rPr lang="ru-RU" dirty="0" smtClean="0"/>
              <a:t>и затем выбрать Обучение.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Далее</a:t>
            </a:r>
            <a:r>
              <a:rPr lang="en-US" dirty="0" smtClean="0"/>
              <a:t> </a:t>
            </a:r>
            <a:r>
              <a:rPr lang="ru-RU" dirty="0" smtClean="0"/>
              <a:t>для оплаты Вам необходимо будет ввести № договора. </a:t>
            </a:r>
            <a:endParaRPr lang="ru-RU" dirty="0"/>
          </a:p>
        </p:txBody>
      </p:sp>
      <p:pic>
        <p:nvPicPr>
          <p:cNvPr id="15156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263" y="2708920"/>
            <a:ext cx="242378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8464" y="105273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помощью Интернет-Банка можно оплатить обучение, перевод, восстановление и другие услуги. 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8464" y="4869160"/>
            <a:ext cx="7056784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 contourW="12700">
            <a:bevelB w="38100" h="95250"/>
            <a:extrusionClr>
              <a:schemeClr val="accent2">
                <a:lumMod val="20000"/>
                <a:lumOff val="80000"/>
              </a:schemeClr>
            </a:extrusionClr>
            <a:contourClr>
              <a:schemeClr val="tx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Оплата обучения через Интернет-банк у Вас займет не больше минуты, в том время как посещение и оплата обучения в ближайшем отделении банка займет не менее 15 минут.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56456" y="188640"/>
            <a:ext cx="6480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/>
              <a:t>Как подключиться к Интернет-Банку ?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28464" y="1124744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ru-RU" dirty="0" smtClean="0"/>
              <a:t>Для подключения к Интернет-Банку Вам необходимо зайти на страницу </a:t>
            </a:r>
            <a:r>
              <a:rPr lang="en-US" b="1" dirty="0" smtClean="0">
                <a:hlinkClick r:id="rId2"/>
              </a:rPr>
              <a:t>www.prior.by</a:t>
            </a:r>
            <a:r>
              <a:rPr lang="en-US" dirty="0" smtClean="0"/>
              <a:t> </a:t>
            </a:r>
            <a:r>
              <a:rPr lang="ru-RU" dirty="0" smtClean="0"/>
              <a:t>и зарегистрироваться на сайте.</a:t>
            </a:r>
            <a:endParaRPr lang="ru-RU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224" y="1052736"/>
            <a:ext cx="24487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0472" y="2276872"/>
            <a:ext cx="5976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После регистрации на сайте Вам необходимо обратиться в </a:t>
            </a:r>
            <a:r>
              <a:rPr lang="ru-RU" b="1" dirty="0" smtClean="0"/>
              <a:t>отделение банка </a:t>
            </a:r>
            <a:r>
              <a:rPr lang="ru-RU" dirty="0" smtClean="0"/>
              <a:t>для регистрации заявления. 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Для просмотра возможностей Интернет-Банка Вы можете воспользоваться </a:t>
            </a:r>
            <a:r>
              <a:rPr lang="ru-RU" b="1" dirty="0" err="1" smtClean="0"/>
              <a:t>демо</a:t>
            </a:r>
            <a:r>
              <a:rPr lang="ru-RU" b="1" dirty="0" smtClean="0"/>
              <a:t> версией </a:t>
            </a:r>
            <a:r>
              <a:rPr lang="ru-RU" dirty="0" smtClean="0"/>
              <a:t>на сайте банка.</a:t>
            </a:r>
          </a:p>
          <a:p>
            <a:endParaRPr lang="ru-RU" dirty="0"/>
          </a:p>
        </p:txBody>
      </p:sp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9144" y="3645024"/>
            <a:ext cx="2736304" cy="273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2600" y="5229200"/>
            <a:ext cx="3553222" cy="983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4608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/>
              <a:t>Мобильный Интернет-Банк</a:t>
            </a:r>
            <a:endParaRPr lang="ru-RU" sz="2400" b="1" i="1" dirty="0"/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200472" y="1052736"/>
            <a:ext cx="69127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Приорбанк предлагает установить </a:t>
            </a:r>
            <a:r>
              <a:rPr lang="ru-RU" dirty="0"/>
              <a:t>бесплатное </a:t>
            </a:r>
            <a:r>
              <a:rPr lang="ru-RU" dirty="0" smtClean="0"/>
              <a:t>приложение </a:t>
            </a:r>
            <a:r>
              <a:rPr lang="ru-RU" b="1" dirty="0" err="1" smtClean="0"/>
              <a:t>Prior</a:t>
            </a:r>
            <a:r>
              <a:rPr lang="ru-RU" b="1" dirty="0" smtClean="0"/>
              <a:t> </a:t>
            </a:r>
            <a:r>
              <a:rPr lang="ru-RU" b="1" dirty="0" err="1" smtClean="0"/>
              <a:t>Online</a:t>
            </a:r>
            <a:r>
              <a:rPr lang="ru-RU" b="1" dirty="0" smtClean="0"/>
              <a:t> </a:t>
            </a:r>
            <a:r>
              <a:rPr lang="ru-RU" dirty="0" smtClean="0"/>
              <a:t>для мобильных устройств на базе операционных систем </a:t>
            </a:r>
            <a:r>
              <a:rPr lang="en-US" b="1" dirty="0" smtClean="0"/>
              <a:t>Android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b="1" dirty="0" smtClean="0"/>
              <a:t>Apple </a:t>
            </a:r>
            <a:r>
              <a:rPr lang="en-US" b="1" dirty="0" err="1" smtClean="0"/>
              <a:t>iOS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72008" y="5877272"/>
            <a:ext cx="97775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9900"/>
                </a:solidFill>
              </a:rPr>
              <a:t>Подключение и обслуживание </a:t>
            </a:r>
            <a:r>
              <a:rPr lang="ru-RU" b="1" dirty="0" smtClean="0">
                <a:solidFill>
                  <a:srgbClr val="009900"/>
                </a:solidFill>
              </a:rPr>
              <a:t>приложения </a:t>
            </a:r>
            <a:r>
              <a:rPr lang="en-US" b="1" dirty="0" smtClean="0">
                <a:solidFill>
                  <a:srgbClr val="009900"/>
                </a:solidFill>
              </a:rPr>
              <a:t>Prior Online </a:t>
            </a:r>
            <a:r>
              <a:rPr lang="ru-RU" b="1" dirty="0" smtClean="0">
                <a:solidFill>
                  <a:srgbClr val="009900"/>
                </a:solidFill>
              </a:rPr>
              <a:t>осуществляется </a:t>
            </a:r>
            <a:r>
              <a:rPr lang="ru-RU" b="1" dirty="0">
                <a:solidFill>
                  <a:srgbClr val="009900"/>
                </a:solidFill>
              </a:rPr>
              <a:t>бесплатно.</a:t>
            </a:r>
          </a:p>
        </p:txBody>
      </p:sp>
      <p:pic>
        <p:nvPicPr>
          <p:cNvPr id="11" name="Picture 33" descr="http://embed.ly/static/providers/logos/apple.png?v=4b57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1312" y="1340768"/>
            <a:ext cx="792088" cy="792088"/>
          </a:xfrm>
          <a:prstGeom prst="rect">
            <a:avLst/>
          </a:prstGeom>
          <a:noFill/>
        </p:spPr>
      </p:pic>
      <p:pic>
        <p:nvPicPr>
          <p:cNvPr id="12" name="Picture 19" descr="http://neveru.com/wp-content/uploads/2011/03/android-logo-transparent1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7216" y="1340768"/>
            <a:ext cx="792088" cy="88009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12640" y="256490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Примеры доступных функций в</a:t>
            </a:r>
            <a:r>
              <a:rPr lang="ru-RU" b="1" dirty="0" smtClean="0"/>
              <a:t> </a:t>
            </a:r>
            <a:r>
              <a:rPr lang="ru-RU" b="1" dirty="0" err="1" smtClean="0"/>
              <a:t>Prior</a:t>
            </a:r>
            <a:r>
              <a:rPr lang="ru-RU" b="1" dirty="0" smtClean="0"/>
              <a:t> </a:t>
            </a:r>
            <a:r>
              <a:rPr lang="ru-RU" b="1" dirty="0" err="1" smtClean="0"/>
              <a:t>Online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416496" y="3140968"/>
            <a:ext cx="8856984" cy="2376264"/>
            <a:chOff x="704528" y="3140968"/>
            <a:chExt cx="8856984" cy="2376264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32920" y="3140968"/>
              <a:ext cx="1584176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4528" y="3140968"/>
              <a:ext cx="1394623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32720" y="3140968"/>
              <a:ext cx="1440160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977336" y="3140968"/>
              <a:ext cx="1584176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105128" y="3140968"/>
              <a:ext cx="1584176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201414" y="231031"/>
            <a:ext cx="5327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/>
              <a:t>Электронный кошелек - </a:t>
            </a:r>
            <a:r>
              <a:rPr lang="en-US" sz="2400" b="1" i="1" dirty="0" smtClean="0"/>
              <a:t>belqi</a:t>
            </a:r>
            <a:endParaRPr lang="ru-RU" sz="2400" b="1" i="1" dirty="0"/>
          </a:p>
        </p:txBody>
      </p:sp>
      <p:sp>
        <p:nvSpPr>
          <p:cNvPr id="152584" name="Text Box 4"/>
          <p:cNvSpPr txBox="1">
            <a:spLocks noChangeArrowheads="1"/>
          </p:cNvSpPr>
          <p:nvPr/>
        </p:nvSpPr>
        <p:spPr bwMode="auto">
          <a:xfrm>
            <a:off x="200472" y="1124744"/>
            <a:ext cx="8929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 Приорбанк предлагает</a:t>
            </a:r>
            <a:r>
              <a:rPr lang="en-US" b="1" dirty="0"/>
              <a:t> </a:t>
            </a:r>
            <a:r>
              <a:rPr lang="ru-RU" b="1" dirty="0"/>
              <a:t>открыть электронный кошелек</a:t>
            </a:r>
            <a:r>
              <a:rPr lang="en-US" b="1" dirty="0"/>
              <a:t> </a:t>
            </a:r>
            <a:r>
              <a:rPr lang="ru-RU" b="1" dirty="0"/>
              <a:t>- </a:t>
            </a:r>
            <a:r>
              <a:rPr lang="en-US" b="1" dirty="0"/>
              <a:t>belqi</a:t>
            </a:r>
            <a:r>
              <a:rPr lang="ru-RU" b="1" dirty="0">
                <a:solidFill>
                  <a:srgbClr val="33CCFF"/>
                </a:solidFill>
              </a:rPr>
              <a:t> </a:t>
            </a:r>
          </a:p>
        </p:txBody>
      </p:sp>
      <p:sp>
        <p:nvSpPr>
          <p:cNvPr id="152585" name="Text Box 15"/>
          <p:cNvSpPr txBox="1">
            <a:spLocks noChangeArrowheads="1"/>
          </p:cNvSpPr>
          <p:nvPr/>
        </p:nvSpPr>
        <p:spPr bwMode="auto">
          <a:xfrm>
            <a:off x="272480" y="1503219"/>
            <a:ext cx="741682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1700" i="1" dirty="0"/>
              <a:t>–</a:t>
            </a:r>
            <a:r>
              <a:rPr lang="en-US" sz="1700" i="1" dirty="0"/>
              <a:t> </a:t>
            </a:r>
            <a:r>
              <a:rPr lang="ru-RU" sz="1700" i="1" dirty="0"/>
              <a:t>при этом достаточно зарегистрироваться на сайте </a:t>
            </a:r>
            <a:r>
              <a:rPr lang="en-US" sz="1700" b="1" i="1" dirty="0" smtClean="0"/>
              <a:t>www</a:t>
            </a:r>
            <a:r>
              <a:rPr lang="en-US" sz="1700" i="1" dirty="0" smtClean="0"/>
              <a:t>.</a:t>
            </a:r>
            <a:r>
              <a:rPr lang="en-US" sz="1700" b="1" i="1" dirty="0" smtClean="0"/>
              <a:t>belqi.by</a:t>
            </a:r>
            <a:endParaRPr lang="ru-RU" sz="1700" b="1" i="1" dirty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1700" i="1" dirty="0" smtClean="0"/>
              <a:t>–</a:t>
            </a:r>
            <a:r>
              <a:rPr lang="en-US" sz="1700" i="1" dirty="0" smtClean="0"/>
              <a:t> </a:t>
            </a:r>
            <a:r>
              <a:rPr lang="ru-RU" sz="1700" i="1" dirty="0" smtClean="0"/>
              <a:t>возможность </a:t>
            </a:r>
            <a:r>
              <a:rPr lang="ru-RU" sz="1700" i="1" dirty="0"/>
              <a:t>пополнения кошелька через терминалы </a:t>
            </a:r>
            <a:r>
              <a:rPr lang="en-US" sz="1700" i="1" dirty="0"/>
              <a:t>QIWI</a:t>
            </a:r>
            <a:r>
              <a:rPr lang="ru-RU" sz="1700" i="1" dirty="0"/>
              <a:t>, Интернет-Банк, в салонах связи </a:t>
            </a:r>
            <a:r>
              <a:rPr lang="ru-RU" i="1" dirty="0"/>
              <a:t>«</a:t>
            </a:r>
            <a:r>
              <a:rPr lang="ru-RU" sz="1700" i="1" dirty="0"/>
              <a:t>Связной</a:t>
            </a:r>
            <a:r>
              <a:rPr lang="ru-RU" i="1" dirty="0"/>
              <a:t>»</a:t>
            </a:r>
            <a:r>
              <a:rPr lang="ru-RU" sz="1700" i="1" dirty="0"/>
              <a:t>, «На Связи» и т.д</a:t>
            </a:r>
            <a:r>
              <a:rPr lang="ru-RU" sz="1700" i="1" dirty="0" smtClean="0"/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1700" i="1" dirty="0" smtClean="0"/>
              <a:t>- возможность перевода на другой кошелек </a:t>
            </a:r>
            <a:r>
              <a:rPr lang="en-US" sz="1700" b="1" i="1" dirty="0" smtClean="0"/>
              <a:t>belqi</a:t>
            </a:r>
            <a:r>
              <a:rPr lang="en-US" sz="1700" i="1" dirty="0" smtClean="0"/>
              <a:t> </a:t>
            </a:r>
            <a:r>
              <a:rPr lang="ru-RU" sz="1700" i="1" dirty="0" smtClean="0"/>
              <a:t>без комиссий</a:t>
            </a:r>
          </a:p>
          <a:p>
            <a:pPr>
              <a:spcBef>
                <a:spcPct val="50000"/>
              </a:spcBef>
            </a:pPr>
            <a:r>
              <a:rPr lang="ru-RU" sz="1700" i="1" dirty="0" smtClean="0"/>
              <a:t>– наличие приложения </a:t>
            </a:r>
            <a:r>
              <a:rPr lang="en-US" sz="1700" b="1" i="1" dirty="0" smtClean="0"/>
              <a:t>belqi Wallet</a:t>
            </a:r>
            <a:r>
              <a:rPr lang="ru-RU" sz="1700" b="1" i="1" dirty="0" smtClean="0"/>
              <a:t>  </a:t>
            </a:r>
            <a:r>
              <a:rPr lang="ru-RU" sz="1700" i="1" dirty="0" smtClean="0"/>
              <a:t>под все мобильные платформы:  </a:t>
            </a:r>
            <a:r>
              <a:rPr lang="en-US" sz="1700" i="1" dirty="0" smtClean="0"/>
              <a:t>Android, Apple </a:t>
            </a:r>
            <a:r>
              <a:rPr lang="en-US" sz="1700" i="1" dirty="0" err="1" smtClean="0"/>
              <a:t>iOS</a:t>
            </a:r>
            <a:r>
              <a:rPr lang="en-US" sz="1700" i="1" dirty="0" smtClean="0"/>
              <a:t> </a:t>
            </a:r>
            <a:r>
              <a:rPr lang="ru-RU" sz="1700" i="1" dirty="0" smtClean="0"/>
              <a:t>и </a:t>
            </a:r>
            <a:r>
              <a:rPr lang="en-US" sz="1700" i="1" dirty="0" smtClean="0"/>
              <a:t>Windows Phone. </a:t>
            </a:r>
            <a:r>
              <a:rPr lang="ru-RU" sz="1700" i="1" dirty="0" smtClean="0"/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1700" i="1" dirty="0" smtClean="0"/>
              <a:t>       </a:t>
            </a:r>
            <a:endParaRPr lang="ru-RU" sz="1700" i="1" dirty="0"/>
          </a:p>
        </p:txBody>
      </p:sp>
      <p:grpSp>
        <p:nvGrpSpPr>
          <p:cNvPr id="2" name="Группа 7"/>
          <p:cNvGrpSpPr/>
          <p:nvPr/>
        </p:nvGrpSpPr>
        <p:grpSpPr>
          <a:xfrm>
            <a:off x="7761312" y="1484784"/>
            <a:ext cx="1656184" cy="2520280"/>
            <a:chOff x="344488" y="1412776"/>
            <a:chExt cx="2376264" cy="3672408"/>
          </a:xfrm>
        </p:grpSpPr>
        <p:pic>
          <p:nvPicPr>
            <p:cNvPr id="9" name="Рисунок 8"/>
            <p:cNvPicPr/>
            <p:nvPr/>
          </p:nvPicPr>
          <p:blipFill>
            <a:blip r:embed="rId2" cstate="print"/>
            <a:srcRect r="52169" b="9147"/>
            <a:stretch>
              <a:fillRect/>
            </a:stretch>
          </p:blipFill>
          <p:spPr bwMode="auto">
            <a:xfrm>
              <a:off x="344489" y="1412776"/>
              <a:ext cx="2376263" cy="331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9"/>
            <p:cNvPicPr/>
            <p:nvPr/>
          </p:nvPicPr>
          <p:blipFill>
            <a:blip r:embed="rId2" cstate="print"/>
            <a:srcRect l="30454" t="23060" r="29619"/>
            <a:stretch>
              <a:fillRect/>
            </a:stretch>
          </p:blipFill>
          <p:spPr bwMode="auto">
            <a:xfrm>
              <a:off x="344488" y="1988840"/>
              <a:ext cx="2376264" cy="309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7"/>
          <p:cNvGrpSpPr/>
          <p:nvPr/>
        </p:nvGrpSpPr>
        <p:grpSpPr>
          <a:xfrm>
            <a:off x="200472" y="4581128"/>
            <a:ext cx="9433048" cy="1872208"/>
            <a:chOff x="488504" y="4653136"/>
            <a:chExt cx="8188002" cy="165618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8504" y="4653136"/>
              <a:ext cx="5010150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57056" y="4653136"/>
              <a:ext cx="3219450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33" descr="http://embed.ly/static/providers/logos/apple.png?v=4b57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0752" y="3645024"/>
            <a:ext cx="792088" cy="792088"/>
          </a:xfrm>
          <a:prstGeom prst="rect">
            <a:avLst/>
          </a:prstGeom>
          <a:noFill/>
        </p:spPr>
      </p:pic>
      <p:pic>
        <p:nvPicPr>
          <p:cNvPr id="20" name="Picture 19" descr="http://neveru.com/wp-content/uploads/2011/03/android-logo-transparent1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0632" y="3573016"/>
            <a:ext cx="864096" cy="864096"/>
          </a:xfrm>
          <a:prstGeom prst="rect">
            <a:avLst/>
          </a:prstGeom>
          <a:noFill/>
        </p:spPr>
      </p:pic>
      <p:pic>
        <p:nvPicPr>
          <p:cNvPr id="21" name="Picture 37" descr="http://www.7tutorials.com/files/img/win8_icons/w8li1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72880" y="3645024"/>
            <a:ext cx="739770" cy="720080"/>
          </a:xfrm>
          <a:prstGeom prst="rect">
            <a:avLst/>
          </a:prstGeom>
          <a:noFill/>
        </p:spPr>
      </p:pic>
      <p:pic>
        <p:nvPicPr>
          <p:cNvPr id="22" name="Picture 2" descr="belqi wallet - screensho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73280" y="2204864"/>
            <a:ext cx="124294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56456" y="231031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/>
              <a:t>Что можно делать с помощью </a:t>
            </a:r>
            <a:r>
              <a:rPr lang="en-US" sz="2400" b="1" i="1" dirty="0" smtClean="0"/>
              <a:t>belqi</a:t>
            </a:r>
            <a:r>
              <a:rPr lang="ru-RU" sz="2400" b="1" i="1" dirty="0" smtClean="0"/>
              <a:t> ?</a:t>
            </a:r>
            <a:endParaRPr lang="ru-RU" sz="2400" b="1" i="1" dirty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72480" y="1277466"/>
            <a:ext cx="655272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1700" i="1" dirty="0" smtClean="0"/>
              <a:t>–</a:t>
            </a:r>
            <a:r>
              <a:rPr lang="ru-RU" sz="1700" dirty="0" smtClean="0"/>
              <a:t> </a:t>
            </a:r>
            <a:r>
              <a:rPr lang="ru-RU" sz="1700" i="1" dirty="0" smtClean="0"/>
              <a:t>оплачивать услуги мобильных операторов и Интернет-провайдеров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1700" i="1" dirty="0" smtClean="0"/>
              <a:t>– совершать платежи в социальных сетях </a:t>
            </a:r>
            <a:r>
              <a:rPr lang="ru-RU" sz="1700" b="1" i="1" dirty="0" err="1" smtClean="0"/>
              <a:t>Вконтакте</a:t>
            </a:r>
            <a:r>
              <a:rPr lang="ru-RU" sz="1700" b="1" i="1" dirty="0" smtClean="0"/>
              <a:t> </a:t>
            </a:r>
            <a:r>
              <a:rPr lang="ru-RU" sz="1700" dirty="0" smtClean="0"/>
              <a:t>и</a:t>
            </a:r>
            <a:r>
              <a:rPr lang="ru-RU" sz="1700" b="1" i="1" dirty="0" smtClean="0"/>
              <a:t> Одноклассники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1700" b="1" i="1" dirty="0" smtClean="0"/>
              <a:t> </a:t>
            </a:r>
            <a:r>
              <a:rPr lang="ru-RU" sz="1700" i="1" dirty="0" smtClean="0"/>
              <a:t>– совершать платежи в </a:t>
            </a:r>
            <a:r>
              <a:rPr lang="ru-RU" sz="1700" i="1" dirty="0" err="1" smtClean="0"/>
              <a:t>онлайн-играх</a:t>
            </a:r>
            <a:r>
              <a:rPr lang="ru-RU" sz="1700" i="1" dirty="0" smtClean="0"/>
              <a:t> </a:t>
            </a:r>
            <a:r>
              <a:rPr lang="en-US" sz="1700" b="1" i="1" dirty="0" smtClean="0"/>
              <a:t>World of Tanks</a:t>
            </a:r>
            <a:r>
              <a:rPr lang="ru-RU" sz="1700" b="1" i="1" dirty="0" smtClean="0"/>
              <a:t>,</a:t>
            </a:r>
            <a:r>
              <a:rPr lang="en-US" sz="1700" b="1" i="1" dirty="0" smtClean="0"/>
              <a:t> AION, World of Warplanes, Lin</a:t>
            </a:r>
            <a:r>
              <a:rPr lang="ru-RU" sz="1700" b="1" i="1" dirty="0" smtClean="0"/>
              <a:t>е</a:t>
            </a:r>
            <a:r>
              <a:rPr lang="en-US" sz="1700" b="1" i="1" dirty="0" smtClean="0"/>
              <a:t>age 2, </a:t>
            </a:r>
            <a:r>
              <a:rPr lang="en-US" sz="1700" b="1" i="1" dirty="0" err="1" smtClean="0"/>
              <a:t>WarFace</a:t>
            </a:r>
            <a:r>
              <a:rPr lang="en-US" sz="1700" b="1" i="1" dirty="0" smtClean="0"/>
              <a:t>, </a:t>
            </a:r>
            <a:r>
              <a:rPr lang="en-US" sz="1700" b="1" i="1" dirty="0" err="1" smtClean="0"/>
              <a:t>PointBlank</a:t>
            </a:r>
            <a:r>
              <a:rPr lang="en-US" sz="1700" b="1" i="1" dirty="0" smtClean="0"/>
              <a:t> </a:t>
            </a:r>
            <a:r>
              <a:rPr lang="ru-RU" sz="1700" i="1" dirty="0" smtClean="0"/>
              <a:t>и</a:t>
            </a:r>
            <a:r>
              <a:rPr lang="ru-RU" sz="1700" b="1" i="1" dirty="0" smtClean="0"/>
              <a:t> </a:t>
            </a:r>
            <a:r>
              <a:rPr lang="ru-RU" sz="1700" i="1" dirty="0" smtClean="0"/>
              <a:t>ещё многих других</a:t>
            </a:r>
            <a:r>
              <a:rPr lang="en-US" sz="1700" i="1" dirty="0" smtClean="0"/>
              <a:t> </a:t>
            </a:r>
            <a:r>
              <a:rPr lang="ru-RU" sz="1700" i="1" dirty="0" smtClean="0"/>
              <a:t>и приобретать игры в </a:t>
            </a:r>
            <a:r>
              <a:rPr lang="ru-RU" sz="1700" b="1" i="1" dirty="0" err="1" smtClean="0"/>
              <a:t>Steam</a:t>
            </a:r>
            <a:r>
              <a:rPr lang="ru-RU" sz="1700" b="1" i="1" dirty="0" smtClean="0"/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1700" i="1" dirty="0" smtClean="0"/>
              <a:t>– </a:t>
            </a:r>
            <a:r>
              <a:rPr lang="ru-RU" sz="1700" b="1" i="1" dirty="0" smtClean="0"/>
              <a:t> </a:t>
            </a:r>
            <a:r>
              <a:rPr lang="ru-RU" sz="1700" i="1" dirty="0" smtClean="0"/>
              <a:t>пополнять кошелек </a:t>
            </a:r>
            <a:r>
              <a:rPr lang="ru-RU" sz="1700" b="1" i="1" dirty="0" smtClean="0"/>
              <a:t>QIWI Россия</a:t>
            </a:r>
            <a:r>
              <a:rPr lang="ru-RU" sz="1700" i="1" dirty="0" smtClean="0"/>
              <a:t> и                                         многое другое.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 sz="1700" b="1" i="1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7016" y="3789040"/>
            <a:ext cx="1620797" cy="1027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Qiwi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4688" y="5229200"/>
            <a:ext cx="1744710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3240" y="2780928"/>
            <a:ext cx="737537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5368" y="2780928"/>
            <a:ext cx="730258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81392" y="5229200"/>
            <a:ext cx="1296144" cy="955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53200" y="1844824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17296" y="1844825"/>
            <a:ext cx="576064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00518" y="1908573"/>
            <a:ext cx="828946" cy="58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97216" y="3789040"/>
            <a:ext cx="1520168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76936" y="5213198"/>
            <a:ext cx="1008112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29064" y="5213198"/>
            <a:ext cx="1300892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41232" y="5213198"/>
            <a:ext cx="1224136" cy="952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553400" y="3789040"/>
            <a:ext cx="1214224" cy="997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isic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5168" y="1124744"/>
            <a:ext cx="1643490" cy="103979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16496" y="44624"/>
            <a:ext cx="56886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/>
              <a:t>Возможности карточки </a:t>
            </a:r>
            <a:r>
              <a:rPr lang="en-US" sz="2400" b="1" i="1" dirty="0" smtClean="0"/>
              <a:t>                     Visa Electron ISIC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00472" y="1196752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тех студентов, кто любит путешествовать по Европе и другим странам, Приорбанк предлагает выпустить международную карточку </a:t>
            </a:r>
            <a:r>
              <a:rPr lang="en-US" b="1" dirty="0" smtClean="0"/>
              <a:t>Visa Electron ISIC</a:t>
            </a:r>
            <a:r>
              <a:rPr lang="en-US" dirty="0" smtClean="0"/>
              <a:t>.</a:t>
            </a: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2480" y="2276872"/>
            <a:ext cx="9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Карточка</a:t>
            </a:r>
            <a:r>
              <a:rPr lang="en-US" dirty="0" smtClean="0"/>
              <a:t> </a:t>
            </a:r>
            <a:r>
              <a:rPr lang="ru-RU" dirty="0" smtClean="0"/>
              <a:t>является международным студенческим билетом и обеспечивает все удобства и возможности обычной банковской карточки, а также получение скидок по всему миру.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2480" y="3269883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карточкой</a:t>
            </a:r>
            <a:r>
              <a:rPr lang="en-US" b="1" dirty="0" smtClean="0"/>
              <a:t> Visa Electron ISIC</a:t>
            </a:r>
            <a:r>
              <a:rPr lang="ru-RU" b="1" dirty="0" smtClean="0"/>
              <a:t> </a:t>
            </a:r>
            <a:r>
              <a:rPr lang="ru-RU" dirty="0" smtClean="0"/>
              <a:t>предоставляются скидки 10-50% на:  </a:t>
            </a:r>
          </a:p>
          <a:p>
            <a:endParaRPr lang="ru-RU" dirty="0" smtClean="0"/>
          </a:p>
          <a:p>
            <a:r>
              <a:rPr lang="ru-RU" sz="1700" i="1" dirty="0" smtClean="0"/>
              <a:t>– авиа- и ж/</a:t>
            </a:r>
            <a:r>
              <a:rPr lang="ru-RU" sz="1700" i="1" dirty="0" err="1" smtClean="0"/>
              <a:t>д</a:t>
            </a:r>
            <a:r>
              <a:rPr lang="ru-RU" sz="1700" i="1" dirty="0" smtClean="0"/>
              <a:t> билеты, паромные перевозки</a:t>
            </a:r>
          </a:p>
          <a:p>
            <a:r>
              <a:rPr lang="ru-RU" sz="1700" i="1" dirty="0" smtClean="0"/>
              <a:t>– проезд на междугородных автобусах</a:t>
            </a:r>
          </a:p>
          <a:p>
            <a:r>
              <a:rPr lang="ru-RU" sz="1700" i="1" dirty="0" smtClean="0"/>
              <a:t>– размещение в мотелях и кемпингах</a:t>
            </a:r>
          </a:p>
          <a:p>
            <a:r>
              <a:rPr lang="ru-RU" sz="1700" i="1" dirty="0" smtClean="0"/>
              <a:t>– посещение ресторанов, кафе, ночных клубов, дискотек</a:t>
            </a:r>
          </a:p>
          <a:p>
            <a:r>
              <a:rPr lang="ru-RU" sz="1700" i="1" dirty="0" smtClean="0"/>
              <a:t>– посещение музеев, выставок и т.д.</a:t>
            </a:r>
            <a:endParaRPr lang="ru-RU" sz="1700" dirty="0"/>
          </a:p>
        </p:txBody>
      </p:sp>
      <p:sp>
        <p:nvSpPr>
          <p:cNvPr id="7" name="TextBox 6"/>
          <p:cNvSpPr txBox="1"/>
          <p:nvPr/>
        </p:nvSpPr>
        <p:spPr>
          <a:xfrm>
            <a:off x="200472" y="543593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Полный перечень</a:t>
            </a:r>
            <a:r>
              <a:rPr lang="en-US" b="1" dirty="0" smtClean="0"/>
              <a:t> </a:t>
            </a:r>
            <a:r>
              <a:rPr lang="ru-RU" b="1" dirty="0" smtClean="0"/>
              <a:t>скидок можно найти на сайте </a:t>
            </a:r>
            <a:r>
              <a:rPr lang="en-US" b="1" dirty="0" smtClean="0"/>
              <a:t>www.isic.org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3517" y="764704"/>
            <a:ext cx="1272483" cy="933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0078" y="5877272"/>
            <a:ext cx="2295922" cy="62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7216" y="3789040"/>
            <a:ext cx="1345479" cy="1108720"/>
          </a:xfrm>
          <a:prstGeom prst="roundRect">
            <a:avLst>
              <a:gd name="adj" fmla="val 2011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1232" y="5157192"/>
            <a:ext cx="2599569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72480" y="980728"/>
            <a:ext cx="7056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Дополнительно карточка </a:t>
            </a:r>
            <a:r>
              <a:rPr lang="ru-RU" b="1" dirty="0" err="1" smtClean="0"/>
              <a:t>Visa</a:t>
            </a:r>
            <a:r>
              <a:rPr lang="ru-RU" b="1" dirty="0" smtClean="0"/>
              <a:t> </a:t>
            </a:r>
            <a:r>
              <a:rPr lang="ru-RU" b="1" dirty="0" err="1" smtClean="0"/>
              <a:t>Electron</a:t>
            </a:r>
            <a:r>
              <a:rPr lang="ru-RU" b="1" dirty="0" smtClean="0"/>
              <a:t> </a:t>
            </a:r>
            <a:r>
              <a:rPr lang="en-US" b="1" dirty="0" smtClean="0"/>
              <a:t>ISIC </a:t>
            </a:r>
            <a:r>
              <a:rPr lang="ru-RU" dirty="0" smtClean="0"/>
              <a:t>дает следующие преимущества: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sz="1700" dirty="0" smtClean="0"/>
              <a:t> </a:t>
            </a:r>
            <a:r>
              <a:rPr lang="ru-RU" sz="1700" i="1" dirty="0" smtClean="0"/>
              <a:t>круглосуточная бесплатная горячая линия </a:t>
            </a:r>
            <a:r>
              <a:rPr lang="ru-RU" sz="1700" i="1" dirty="0" err="1" smtClean="0"/>
              <a:t>Help</a:t>
            </a:r>
            <a:r>
              <a:rPr lang="ru-RU" sz="1700" i="1" dirty="0" smtClean="0"/>
              <a:t> </a:t>
            </a:r>
            <a:r>
              <a:rPr lang="ru-RU" sz="1700" i="1" dirty="0" err="1" smtClean="0"/>
              <a:t>Line</a:t>
            </a:r>
            <a:r>
              <a:rPr lang="ru-RU" sz="1700" i="1" dirty="0" smtClean="0"/>
              <a:t> – экстренная помощь во время путешествий</a:t>
            </a:r>
          </a:p>
          <a:p>
            <a:endParaRPr lang="ru-RU" sz="1700" i="1" dirty="0" smtClean="0"/>
          </a:p>
          <a:p>
            <a:pPr>
              <a:buFont typeface="Wingdings" pitchFamily="2" charset="2"/>
              <a:buChar char="ü"/>
            </a:pPr>
            <a:r>
              <a:rPr lang="ru-RU" sz="1700" i="1" dirty="0" smtClean="0"/>
              <a:t> </a:t>
            </a:r>
            <a:r>
              <a:rPr lang="ru-RU" sz="1700" i="1" dirty="0" err="1" smtClean="0"/>
              <a:t>ISIConnect</a:t>
            </a:r>
            <a:r>
              <a:rPr lang="ru-RU" sz="1700" i="1" dirty="0" smtClean="0"/>
              <a:t> – </a:t>
            </a:r>
            <a:r>
              <a:rPr lang="ru-RU" sz="1700" i="1" dirty="0" err="1" smtClean="0"/>
              <a:t>супернизкие</a:t>
            </a:r>
            <a:r>
              <a:rPr lang="ru-RU" sz="1700" i="1" dirty="0" smtClean="0"/>
              <a:t> тарифы на международные телефонные разговоры.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72480" y="3369766"/>
            <a:ext cx="9217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Visa</a:t>
            </a:r>
            <a:r>
              <a:rPr lang="ru-RU" dirty="0" smtClean="0"/>
              <a:t> </a:t>
            </a:r>
            <a:r>
              <a:rPr lang="ru-RU" dirty="0" err="1" smtClean="0"/>
              <a:t>Electron</a:t>
            </a:r>
            <a:r>
              <a:rPr lang="ru-RU" dirty="0" smtClean="0"/>
              <a:t> ISIC выпускается студентам дневной формы обучения.                                Для оформления карточки Вам потребуются: </a:t>
            </a:r>
            <a:r>
              <a:rPr lang="ru-RU" b="1" dirty="0" smtClean="0"/>
              <a:t>оригинал паспорта, студенческий билет </a:t>
            </a:r>
            <a:r>
              <a:rPr lang="ru-RU" dirty="0" smtClean="0"/>
              <a:t>и</a:t>
            </a:r>
            <a:r>
              <a:rPr lang="ru-RU" b="1" dirty="0" smtClean="0"/>
              <a:t> одна цветная фотография 3х4. 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4488" y="459390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Visa</a:t>
            </a:r>
            <a:r>
              <a:rPr lang="ru-RU" dirty="0" smtClean="0"/>
              <a:t> </a:t>
            </a:r>
            <a:r>
              <a:rPr lang="ru-RU" dirty="0" err="1" smtClean="0"/>
              <a:t>Electron</a:t>
            </a:r>
            <a:r>
              <a:rPr lang="ru-RU" dirty="0" smtClean="0"/>
              <a:t> ISIC выпускается в белорусских рублях и долларах США.</a:t>
            </a:r>
          </a:p>
          <a:p>
            <a:endParaRPr lang="en-US" dirty="0" smtClean="0"/>
          </a:p>
          <a:p>
            <a:r>
              <a:rPr lang="ru-RU" dirty="0" smtClean="0"/>
              <a:t>Стоимость выпуска карточки – 6 долларов. </a:t>
            </a:r>
            <a:endParaRPr lang="ru-RU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16496" y="44624"/>
            <a:ext cx="56886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/>
              <a:t>Возможности карточки </a:t>
            </a:r>
            <a:r>
              <a:rPr lang="en-US" sz="2400" b="1" i="1" dirty="0" smtClean="0"/>
              <a:t>                     Visa Electron ISIC</a:t>
            </a:r>
            <a:endParaRPr lang="ru-RU" sz="2400" b="1" i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1232" y="1844824"/>
            <a:ext cx="1897602" cy="1129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3517" y="764704"/>
            <a:ext cx="1272483" cy="933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4488" y="260648"/>
            <a:ext cx="4608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/>
              <a:t>Содержание презентации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00472" y="1268760"/>
            <a:ext cx="806489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ru-RU" b="1" dirty="0" smtClean="0"/>
              <a:t>Типы выпускаемых карточек для студентов.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/>
              <a:t>Как пополнить и использовать свою карточку.                    </a:t>
            </a:r>
            <a:r>
              <a:rPr lang="ru-RU" dirty="0" smtClean="0"/>
              <a:t>Полезные советы на каждый день.  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/>
              <a:t>Рекламная акция </a:t>
            </a:r>
            <a:r>
              <a:rPr lang="en-US" b="1" dirty="0" smtClean="0">
                <a:solidFill>
                  <a:srgbClr val="FF0000"/>
                </a:solidFill>
              </a:rPr>
              <a:t>“</a:t>
            </a:r>
            <a:r>
              <a:rPr lang="ru-RU" b="1" dirty="0" smtClean="0">
                <a:solidFill>
                  <a:srgbClr val="FF0000"/>
                </a:solidFill>
              </a:rPr>
              <a:t>За покупку – зачет !</a:t>
            </a:r>
            <a:r>
              <a:rPr lang="en-US" b="1" dirty="0" smtClean="0">
                <a:solidFill>
                  <a:srgbClr val="FF0000"/>
                </a:solidFill>
              </a:rPr>
              <a:t>”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/>
              <a:t> Пакеты услуг для карточек</a:t>
            </a:r>
            <a:r>
              <a:rPr lang="ru-RU" dirty="0" smtClean="0"/>
              <a:t>. Максимум выгоды за одну цену! </a:t>
            </a:r>
          </a:p>
          <a:p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Возможности Интернет-Банка. </a:t>
            </a:r>
            <a:r>
              <a:rPr lang="ru-RU" dirty="0" smtClean="0"/>
              <a:t>Максимум удобства за минимум времени.</a:t>
            </a:r>
          </a:p>
          <a:p>
            <a:pPr>
              <a:buFont typeface="Wingdings" pitchFamily="2" charset="2"/>
              <a:buChar char="Ø"/>
            </a:pP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Электронный кошелек </a:t>
            </a:r>
            <a:r>
              <a:rPr lang="en-US" b="1" dirty="0" smtClean="0"/>
              <a:t>belqi</a:t>
            </a:r>
            <a:r>
              <a:rPr lang="ru-RU" dirty="0" smtClean="0"/>
              <a:t>. Платите за все что угодно 24/7 !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/>
              <a:t>Карточка </a:t>
            </a:r>
            <a:r>
              <a:rPr lang="en-US" b="1" dirty="0" smtClean="0"/>
              <a:t>Visa Electron ISIC</a:t>
            </a:r>
            <a:r>
              <a:rPr lang="ru-RU" dirty="0" smtClean="0"/>
              <a:t>. Как получить скидки по всему миру ?</a:t>
            </a:r>
            <a:endParaRPr lang="ru-RU" dirty="0"/>
          </a:p>
        </p:txBody>
      </p:sp>
      <p:sp>
        <p:nvSpPr>
          <p:cNvPr id="5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745088" y="1340768"/>
            <a:ext cx="433388" cy="288925"/>
          </a:xfrm>
          <a:prstGeom prst="actionButtonForwardNext">
            <a:avLst/>
          </a:prstGeom>
          <a:solidFill>
            <a:srgbClr val="008000">
              <a:alpha val="5294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97016" y="2780928"/>
            <a:ext cx="433388" cy="288925"/>
          </a:xfrm>
          <a:prstGeom prst="actionButtonForwardNext">
            <a:avLst/>
          </a:prstGeom>
          <a:solidFill>
            <a:srgbClr val="008000">
              <a:alpha val="5294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01272" y="3212976"/>
            <a:ext cx="433388" cy="288925"/>
          </a:xfrm>
          <a:prstGeom prst="actionButtonForwardNext">
            <a:avLst/>
          </a:prstGeom>
          <a:solidFill>
            <a:srgbClr val="008000">
              <a:alpha val="5294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24608" y="4077072"/>
            <a:ext cx="433388" cy="288925"/>
          </a:xfrm>
          <a:prstGeom prst="actionButtonForwardNext">
            <a:avLst/>
          </a:prstGeom>
          <a:solidFill>
            <a:srgbClr val="008000">
              <a:alpha val="5294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01272" y="4653136"/>
            <a:ext cx="433388" cy="288925"/>
          </a:xfrm>
          <a:prstGeom prst="actionButtonForwardNext">
            <a:avLst/>
          </a:prstGeom>
          <a:solidFill>
            <a:srgbClr val="008000">
              <a:alpha val="5294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7401272" y="1124744"/>
            <a:ext cx="1152128" cy="936104"/>
            <a:chOff x="7761312" y="1628800"/>
            <a:chExt cx="1152128" cy="936104"/>
          </a:xfrm>
        </p:grpSpPr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61312" y="1628800"/>
              <a:ext cx="827730" cy="5417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83991" y="1988840"/>
              <a:ext cx="829449" cy="5760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8625408" y="2924944"/>
            <a:ext cx="1029859" cy="1440160"/>
            <a:chOff x="8625408" y="2780928"/>
            <a:chExt cx="1029859" cy="144016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625408" y="2780928"/>
              <a:ext cx="732325" cy="10334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985448" y="3212976"/>
              <a:ext cx="669819" cy="10081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7977336" y="5157192"/>
            <a:ext cx="1512168" cy="1264391"/>
            <a:chOff x="6969224" y="5085184"/>
            <a:chExt cx="1512168" cy="1264391"/>
          </a:xfrm>
        </p:grpSpPr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884996" y="5085184"/>
              <a:ext cx="596396" cy="5760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969224" y="5661248"/>
              <a:ext cx="938628" cy="68832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2" name="AutoShape 12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61312" y="5157192"/>
            <a:ext cx="433388" cy="288925"/>
          </a:xfrm>
          <a:prstGeom prst="actionButtonForwardNext">
            <a:avLst/>
          </a:prstGeom>
          <a:solidFill>
            <a:srgbClr val="008000">
              <a:alpha val="5294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12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60912" y="2204864"/>
            <a:ext cx="433388" cy="288925"/>
          </a:xfrm>
          <a:prstGeom prst="actionButtonForwardNext">
            <a:avLst/>
          </a:prstGeom>
          <a:solidFill>
            <a:srgbClr val="008000">
              <a:alpha val="5294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96" y="1268760"/>
            <a:ext cx="1374865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272480" y="188640"/>
            <a:ext cx="5112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 smtClean="0"/>
              <a:t>Дебетовая карточка БЕЛКАРТ</a:t>
            </a:r>
            <a:endParaRPr lang="ru-RU" sz="2400" b="1" i="1" dirty="0"/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2000672" y="1268760"/>
            <a:ext cx="64807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Приорбанк предлагает студентам выпустить экономичную карточку</a:t>
            </a:r>
            <a:r>
              <a:rPr lang="ru-RU" b="1" dirty="0" smtClean="0"/>
              <a:t> БЕЛКАРТ-СТАНДАРТ </a:t>
            </a:r>
            <a:r>
              <a:rPr lang="ru-RU" dirty="0" smtClean="0"/>
              <a:t>национальной платежной системы.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4568" y="2492896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Преимущества национальной карточки БЕЛКАРТ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16496" y="3064892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возможность оформить и получить карточку </a:t>
            </a:r>
            <a:r>
              <a:rPr lang="ru-RU" b="1" dirty="0" smtClean="0"/>
              <a:t>БЕЛКАРТ </a:t>
            </a:r>
            <a:r>
              <a:rPr lang="ru-RU" dirty="0" smtClean="0"/>
              <a:t>непосредственно в день обращения в любое отделение Приорбанка</a:t>
            </a:r>
          </a:p>
          <a:p>
            <a:r>
              <a:rPr lang="ru-RU" dirty="0" smtClean="0"/>
              <a:t> 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возможность совершать любые покупки в торговой сети на территории Беларуси и снимать наличные в банкоматах и кассах банка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дополнительная защита денег на карточке благодаря вводу </a:t>
            </a:r>
            <a:r>
              <a:rPr lang="ru-RU" dirty="0" err="1" smtClean="0"/>
              <a:t>ПИН-кода</a:t>
            </a:r>
            <a:r>
              <a:rPr lang="ru-RU" dirty="0" smtClean="0"/>
              <a:t> при совершении любых безналичных операций </a:t>
            </a:r>
            <a:endParaRPr lang="ru-RU" dirty="0"/>
          </a:p>
        </p:txBody>
      </p:sp>
      <p:pic>
        <p:nvPicPr>
          <p:cNvPr id="12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9424" y="2924944"/>
            <a:ext cx="910332" cy="926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064568" y="580526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Оформить карточку </a:t>
            </a:r>
            <a:r>
              <a:rPr lang="ru-RU" b="1" i="1" dirty="0" smtClean="0"/>
              <a:t>БЕЛКАРТ </a:t>
            </a:r>
            <a:r>
              <a:rPr lang="ru-RU" i="1" dirty="0" smtClean="0"/>
              <a:t>можно на сайте Приорбанка !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200472" y="44624"/>
            <a:ext cx="60486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/>
              <a:t>Современные карточки для активных студентов</a:t>
            </a:r>
            <a:endParaRPr lang="ru-RU" sz="2400" b="1" i="1" dirty="0"/>
          </a:p>
        </p:txBody>
      </p:sp>
      <p:grpSp>
        <p:nvGrpSpPr>
          <p:cNvPr id="2" name="Группа 9"/>
          <p:cNvGrpSpPr/>
          <p:nvPr/>
        </p:nvGrpSpPr>
        <p:grpSpPr>
          <a:xfrm>
            <a:off x="344488" y="2420888"/>
            <a:ext cx="5808255" cy="1152128"/>
            <a:chOff x="837935" y="2636912"/>
            <a:chExt cx="6264162" cy="1302008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42222" y="2636912"/>
              <a:ext cx="1759875" cy="12992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7935" y="2636912"/>
              <a:ext cx="1789368" cy="13020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09479" y="2636912"/>
              <a:ext cx="1954504" cy="129616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200472" y="105273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активных студентов Приорбанк предлагает выпустить</a:t>
            </a:r>
            <a:r>
              <a:rPr lang="en-US" dirty="0" smtClean="0"/>
              <a:t> </a:t>
            </a:r>
            <a:r>
              <a:rPr lang="ru-RU" dirty="0" smtClean="0"/>
              <a:t>международные карточки более высокого статуса: </a:t>
            </a:r>
            <a:r>
              <a:rPr lang="en-US" dirty="0" smtClean="0"/>
              <a:t>  </a:t>
            </a:r>
            <a:endParaRPr lang="ru-RU" dirty="0" smtClean="0"/>
          </a:p>
          <a:p>
            <a:r>
              <a:rPr lang="en-US" dirty="0" smtClean="0"/>
              <a:t>                                                                                                </a:t>
            </a:r>
            <a:r>
              <a:rPr lang="ru-RU" dirty="0" smtClean="0"/>
              <a:t>                                   </a:t>
            </a:r>
            <a:r>
              <a:rPr lang="en-US" dirty="0" smtClean="0"/>
              <a:t>       </a:t>
            </a:r>
            <a:r>
              <a:rPr lang="en-US" b="1" dirty="0" smtClean="0"/>
              <a:t>Visa Electron</a:t>
            </a:r>
            <a:r>
              <a:rPr lang="en-US" dirty="0" smtClean="0"/>
              <a:t>, </a:t>
            </a:r>
            <a:r>
              <a:rPr lang="en-US" b="1" dirty="0" smtClean="0"/>
              <a:t>Visa Classic </a:t>
            </a:r>
            <a:r>
              <a:rPr lang="ru-RU" dirty="0" smtClean="0"/>
              <a:t>и </a:t>
            </a:r>
            <a:r>
              <a:rPr lang="en-US" b="1" dirty="0" smtClean="0"/>
              <a:t>MasterCard Standard Autohelp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0472" y="3825622"/>
            <a:ext cx="77768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 помощью этих международных карточек Вы сможете:</a:t>
            </a:r>
          </a:p>
          <a:p>
            <a:endParaRPr lang="ru-RU" b="1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оплачивать товары и услуги</a:t>
            </a:r>
            <a:r>
              <a:rPr lang="en-US" sz="1600" dirty="0" smtClean="0"/>
              <a:t> </a:t>
            </a:r>
            <a:r>
              <a:rPr lang="ru-RU" sz="1600" dirty="0" smtClean="0"/>
              <a:t>в Беларуси и за рубежом </a:t>
            </a:r>
          </a:p>
          <a:p>
            <a:pPr>
              <a:buFont typeface="Wingdings" pitchFamily="2" charset="2"/>
              <a:buChar char="ü"/>
            </a:pP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совершать покупки на</a:t>
            </a:r>
            <a:r>
              <a:rPr lang="en-US" sz="1600" dirty="0" smtClean="0"/>
              <a:t> </a:t>
            </a:r>
            <a:r>
              <a:rPr lang="ru-RU" sz="1600" dirty="0" smtClean="0"/>
              <a:t>популярных зарубежных интернет-магазинах,  в том числе покупать приложения в </a:t>
            </a:r>
            <a:r>
              <a:rPr lang="en-US" sz="1600" b="1" dirty="0" smtClean="0"/>
              <a:t>Google play</a:t>
            </a:r>
            <a:r>
              <a:rPr lang="ru-RU" sz="1600" b="1" dirty="0" smtClean="0"/>
              <a:t> </a:t>
            </a:r>
            <a:r>
              <a:rPr lang="ru-RU" sz="1600" dirty="0" smtClean="0"/>
              <a:t>и</a:t>
            </a:r>
            <a:r>
              <a:rPr lang="en-US" sz="1600" dirty="0" smtClean="0"/>
              <a:t> </a:t>
            </a:r>
            <a:r>
              <a:rPr lang="en-US" sz="1600" b="1" dirty="0" smtClean="0"/>
              <a:t>App Store </a:t>
            </a:r>
            <a:r>
              <a:rPr lang="ru-RU" sz="1600" b="1" dirty="0" smtClean="0"/>
              <a:t> </a:t>
            </a:r>
          </a:p>
          <a:p>
            <a:pPr>
              <a:buFont typeface="Wingdings" pitchFamily="2" charset="2"/>
              <a:buChar char="ü"/>
            </a:pPr>
            <a:endParaRPr lang="ru-RU" sz="1600" b="1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бронировать гостиницы, приобретать авиабилеты и многое другое.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5248" y="6002039"/>
            <a:ext cx="1092353" cy="37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25408" y="4725144"/>
            <a:ext cx="972108" cy="360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05328" y="4221088"/>
            <a:ext cx="1296144" cy="3187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49344" y="5301208"/>
            <a:ext cx="1008112" cy="3266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81392" y="5985574"/>
            <a:ext cx="1202631" cy="39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56456" y="231031"/>
            <a:ext cx="684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/>
              <a:t>Где использовать карточку ?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28464" y="980728"/>
            <a:ext cx="734481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 помощью карточки Вы можете совершать любые платежи в торговой сети, в том числе:</a:t>
            </a:r>
          </a:p>
          <a:p>
            <a:endParaRPr lang="ru-RU" sz="800" dirty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i="1" dirty="0" smtClean="0"/>
              <a:t>совершать покупки в супермаркетах и магазинах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/>
              <a:t>  платить в кафе, ресторанах и пиццериях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/>
              <a:t>  приобретать топливо на АЗС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/>
              <a:t>  оплачивать покупки и услуги на других предприятиях торговли и сервиса.</a:t>
            </a:r>
            <a:endParaRPr lang="ru-RU" i="1" dirty="0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1392" y="2420888"/>
            <a:ext cx="864096" cy="78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7311" y="1628800"/>
            <a:ext cx="1290105" cy="576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1232" y="2420888"/>
            <a:ext cx="1152128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28464" y="3501008"/>
            <a:ext cx="8568952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b="1" dirty="0" smtClean="0"/>
              <a:t>По карточке Вы можете снимать деньги без комиссий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 sz="1400" dirty="0" smtClean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 sz="1400" dirty="0" smtClean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 sz="900" dirty="0" smtClean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dirty="0" smtClean="0"/>
              <a:t>Снять деньги </a:t>
            </a:r>
            <a:r>
              <a:rPr lang="ru-RU" b="1" dirty="0" smtClean="0"/>
              <a:t>без комиссий</a:t>
            </a:r>
            <a:r>
              <a:rPr lang="ru-RU" dirty="0" smtClean="0"/>
              <a:t> можно в банкоматах банков-партнеров: </a:t>
            </a:r>
            <a:endParaRPr lang="ru-RU" b="1" dirty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72480" y="3861048"/>
            <a:ext cx="41036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/>
              <a:t>- в сети банкоматов Приорбанка                                                                                            - в кассах банка                                                                                                                                - в отделениях Белпочты</a:t>
            </a: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512" y="5445224"/>
            <a:ext cx="2877147" cy="792088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72880" y="5445224"/>
            <a:ext cx="2897506" cy="792088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05328" y="4509120"/>
            <a:ext cx="1371668" cy="4954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65168" y="3933056"/>
            <a:ext cx="1881743" cy="5276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56456" y="188640"/>
            <a:ext cx="6408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/>
              <a:t>Как пополнить карточку ?</a:t>
            </a:r>
            <a:endParaRPr lang="ru-RU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28464" y="980728"/>
            <a:ext cx="763284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Пополнить карточку Вы можете следующими способами:</a:t>
            </a:r>
          </a:p>
          <a:p>
            <a:endParaRPr lang="ru-RU" sz="800" dirty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путем внесения наличных денег на карточку через платежно-справочный терминал (ПСТ) или кассу Приорбанка   </a:t>
            </a:r>
          </a:p>
          <a:p>
            <a:r>
              <a:rPr lang="ru-RU" sz="1600" i="1" dirty="0" smtClean="0"/>
              <a:t>      </a:t>
            </a:r>
          </a:p>
          <a:p>
            <a:r>
              <a:rPr lang="ru-RU" sz="1600" i="1" dirty="0" smtClean="0"/>
              <a:t> Вашу карточку смогут также полнить родители, обратившись в любое отделение Приорбанка по всей Беларуси. Деньги будут доступны на карточек без задержек.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путем безналичного перевода с другой карточки Приорбанка через ПСТ или Интернет-Банк </a:t>
            </a: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3320" y="2564904"/>
            <a:ext cx="1486104" cy="1153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3080" y="3861048"/>
            <a:ext cx="1417017" cy="774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272480" y="3933056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Для безналичного перевода с карточки на карточку через ПСТ Вам достаточно знать 16-значный номер карточки получателя денег.</a:t>
            </a:r>
            <a:r>
              <a:rPr lang="ru-RU" sz="1600" dirty="0" smtClean="0"/>
              <a:t>  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488" y="5085184"/>
            <a:ext cx="687278" cy="878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280592" y="515719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Для безналичного перевода денег на карточку другого человека через Интернет-Банк необходимо обратиться в отделение банка для оформления указанной услуги. </a:t>
            </a:r>
            <a:endParaRPr lang="ru-RU" sz="16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9204" y="4149080"/>
            <a:ext cx="2496272" cy="2191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6456" y="231031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/>
              <a:t>Рекламная акция </a:t>
            </a:r>
            <a:r>
              <a:rPr lang="en-US" sz="2400" b="1" i="1" dirty="0" smtClean="0"/>
              <a:t>“</a:t>
            </a:r>
            <a:r>
              <a:rPr lang="ru-RU" sz="2400" b="1" i="1" dirty="0" smtClean="0"/>
              <a:t>За покупку – зачет !</a:t>
            </a:r>
            <a:r>
              <a:rPr lang="en-US" sz="2400" b="1" i="1" dirty="0" smtClean="0"/>
              <a:t>”</a:t>
            </a:r>
            <a:endParaRPr lang="ru-RU" sz="24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0472" y="2708920"/>
            <a:ext cx="69127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ru-RU" dirty="0" smtClean="0"/>
              <a:t>оформить в </a:t>
            </a:r>
            <a:r>
              <a:rPr lang="ru-RU" dirty="0" err="1" smtClean="0"/>
              <a:t>Приорбанке</a:t>
            </a:r>
            <a:r>
              <a:rPr lang="ru-RU" dirty="0" smtClean="0"/>
              <a:t> любую дебетовую карточку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зарегистрироваться на сайте Приорбанка в период акции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совершить не менее </a:t>
            </a:r>
            <a:r>
              <a:rPr lang="ru-RU" b="1" dirty="0" smtClean="0"/>
              <a:t>25-ти</a:t>
            </a:r>
            <a:r>
              <a:rPr lang="ru-RU" dirty="0" smtClean="0"/>
              <a:t> безналичных операций на общую сумму не менее </a:t>
            </a:r>
            <a:r>
              <a:rPr lang="ru-RU" b="1" dirty="0" smtClean="0"/>
              <a:t>1 500 000 рублей.                                                            </a:t>
            </a:r>
          </a:p>
          <a:p>
            <a:endParaRPr lang="ru-RU" sz="800" b="1" i="1" dirty="0" smtClean="0"/>
          </a:p>
          <a:p>
            <a:r>
              <a:rPr lang="ru-RU" sz="1600" i="1" dirty="0" smtClean="0"/>
              <a:t>(включаются операции по оплате товаров (услуг) в торговой сети и в сети Интернет).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00472" y="105273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активных студентов Приорбанк проводит специальную рекламную акцию: </a:t>
            </a:r>
            <a:r>
              <a:rPr lang="en-US" b="1" i="1" dirty="0" smtClean="0">
                <a:solidFill>
                  <a:srgbClr val="FF0000"/>
                </a:solidFill>
              </a:rPr>
              <a:t>“</a:t>
            </a:r>
            <a:r>
              <a:rPr lang="ru-RU" b="1" i="1" dirty="0" smtClean="0">
                <a:solidFill>
                  <a:srgbClr val="FF0000"/>
                </a:solidFill>
              </a:rPr>
              <a:t>За покупку – зачет !</a:t>
            </a:r>
            <a:r>
              <a:rPr lang="en-US" b="1" i="1" dirty="0" smtClean="0">
                <a:solidFill>
                  <a:srgbClr val="FF0000"/>
                </a:solidFill>
              </a:rPr>
              <a:t>”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472" y="184482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Чтобы получить гарантированный приз, предоплаченную </a:t>
            </a:r>
            <a:r>
              <a:rPr lang="ru-RU" b="1" dirty="0" smtClean="0"/>
              <a:t>карточку </a:t>
            </a:r>
            <a:r>
              <a:rPr lang="en-US" b="1" dirty="0" smtClean="0"/>
              <a:t>Maestro </a:t>
            </a:r>
            <a:r>
              <a:rPr lang="ru-RU" dirty="0" smtClean="0"/>
              <a:t>номиналом 250 000 рублей, Вам необходимо выполнить следующие условия:</a:t>
            </a:r>
            <a:endParaRPr lang="ru-RU" dirty="0"/>
          </a:p>
        </p:txBody>
      </p:sp>
      <p:pic>
        <p:nvPicPr>
          <p:cNvPr id="17" name="Рисунок 16" descr="prepaid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3632" y="4205084"/>
            <a:ext cx="1846238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272480" y="544522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Подробная информация об условиях рекламной акции размещена на сайте Приорбанка.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200472" y="260648"/>
            <a:ext cx="4608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 smtClean="0"/>
              <a:t>Пакеты услуг для карточек</a:t>
            </a:r>
            <a:endParaRPr lang="ru-RU" sz="2400" b="1" i="1" dirty="0"/>
          </a:p>
        </p:txBody>
      </p:sp>
      <p:pic>
        <p:nvPicPr>
          <p:cNvPr id="8" name="Picture 2" descr="http://im3-tub-ru.yandex.net/i?id=954895645-3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5288" y="1700808"/>
            <a:ext cx="1090721" cy="1181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30175" y="1131888"/>
            <a:ext cx="8351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Держателям </a:t>
            </a:r>
            <a:r>
              <a:rPr lang="ru-RU" dirty="0" smtClean="0"/>
              <a:t>дебетовых карточек </a:t>
            </a:r>
            <a:r>
              <a:rPr lang="ru-RU" dirty="0"/>
              <a:t>Приорбанк предлагает широкий выбор              </a:t>
            </a:r>
            <a:r>
              <a:rPr lang="ru-RU" b="1" dirty="0"/>
              <a:t>Пакетов услуг – </a:t>
            </a:r>
            <a:r>
              <a:rPr lang="ru-RU" dirty="0"/>
              <a:t>набор банковских услуг по единой цене. 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72480" y="1844824"/>
            <a:ext cx="8351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Преимущества выбора Пакета </a:t>
            </a:r>
            <a:r>
              <a:rPr lang="ru-RU" b="1" dirty="0" smtClean="0"/>
              <a:t>услуг: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44488" y="2204864"/>
            <a:ext cx="73453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1700" dirty="0"/>
              <a:t> отсутствие платы за выпуск и </a:t>
            </a:r>
            <a:r>
              <a:rPr lang="ru-RU" sz="1700" dirty="0" err="1"/>
              <a:t>перевыпуск</a:t>
            </a:r>
            <a:r>
              <a:rPr lang="ru-RU" sz="1700" dirty="0"/>
              <a:t> </a:t>
            </a:r>
            <a:r>
              <a:rPr lang="ru-RU" sz="1700" dirty="0" smtClean="0"/>
              <a:t>дебетовой карточки</a:t>
            </a:r>
            <a:endParaRPr lang="en-US" sz="17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700" dirty="0" smtClean="0"/>
              <a:t> бесплатные </a:t>
            </a:r>
            <a:r>
              <a:rPr lang="ru-RU" sz="1700" dirty="0"/>
              <a:t>или со скидками дополнительные сервисы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700" dirty="0"/>
              <a:t> фиксированная ежемесячная плата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28464" y="3789040"/>
            <a:ext cx="9577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Пакет услуг </a:t>
            </a:r>
            <a:r>
              <a:rPr lang="ru-RU" b="1" dirty="0">
                <a:solidFill>
                  <a:srgbClr val="339933"/>
                </a:solidFill>
              </a:rPr>
              <a:t>«Экономный»</a:t>
            </a:r>
            <a:r>
              <a:rPr lang="ru-RU" b="1" dirty="0">
                <a:solidFill>
                  <a:srgbClr val="FF9900"/>
                </a:solidFill>
              </a:rPr>
              <a:t> </a:t>
            </a:r>
            <a:r>
              <a:rPr lang="ru-RU" dirty="0"/>
              <a:t>с карточкой</a:t>
            </a:r>
            <a:r>
              <a:rPr lang="ru-RU" b="1" dirty="0">
                <a:solidFill>
                  <a:srgbClr val="FF9900"/>
                </a:solidFill>
              </a:rPr>
              <a:t> </a:t>
            </a:r>
            <a:r>
              <a:rPr lang="ru-RU" b="1" dirty="0"/>
              <a:t>БЕЛКАРТ </a:t>
            </a:r>
            <a:r>
              <a:rPr lang="ru-RU" dirty="0"/>
              <a:t>включает необходимый                         набор услуг по минимальной цене:</a:t>
            </a: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480" y="4653136"/>
            <a:ext cx="1605941" cy="1093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287711" y="4437112"/>
            <a:ext cx="748982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" dirty="0"/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1600" dirty="0"/>
              <a:t> бесплатный выпуск и </a:t>
            </a:r>
            <a:r>
              <a:rPr lang="ru-RU" sz="1600" dirty="0" err="1"/>
              <a:t>перевыпуск</a:t>
            </a:r>
            <a:r>
              <a:rPr lang="ru-RU" sz="1600" dirty="0"/>
              <a:t> карточки на новый срок </a:t>
            </a:r>
            <a:r>
              <a:rPr lang="ru-RU" sz="1600" i="1" dirty="0"/>
              <a:t>   </a:t>
            </a:r>
            <a:r>
              <a:rPr lang="ru-RU" i="1" dirty="0"/>
              <a:t>  </a:t>
            </a:r>
            <a:endParaRPr lang="en-US" i="1" dirty="0"/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1600" dirty="0"/>
              <a:t> бесплатное подключение и обслуживание Интернет-Банка,                               </a:t>
            </a:r>
            <a:r>
              <a:rPr lang="en-US" sz="1600" dirty="0"/>
              <a:t>USSD-</a:t>
            </a:r>
            <a:r>
              <a:rPr lang="ru-RU" sz="1600" dirty="0"/>
              <a:t>банка, </a:t>
            </a:r>
            <a:r>
              <a:rPr lang="en-US" sz="1600" dirty="0"/>
              <a:t>SMS-</a:t>
            </a:r>
            <a:r>
              <a:rPr lang="ru-RU" sz="1600" dirty="0"/>
              <a:t>Банка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1600" i="1" dirty="0"/>
              <a:t>Размер ежемесячной платы – </a:t>
            </a:r>
            <a:r>
              <a:rPr lang="ru-RU" sz="1600" i="1" dirty="0" smtClean="0"/>
              <a:t>3 </a:t>
            </a:r>
            <a:r>
              <a:rPr lang="ru-RU" sz="1600" i="1" dirty="0"/>
              <a:t>000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200472" y="260648"/>
            <a:ext cx="6912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/>
              <a:t>Пакет услуг «Стандартный»</a:t>
            </a:r>
            <a:endParaRPr lang="ru-RU" sz="2400" b="1" i="1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00472" y="1124744"/>
            <a:ext cx="83529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Пакет услуг </a:t>
            </a:r>
            <a:r>
              <a:rPr lang="ru-RU" b="1" dirty="0">
                <a:solidFill>
                  <a:srgbClr val="808080"/>
                </a:solidFill>
              </a:rPr>
              <a:t>«Стандартный»</a:t>
            </a:r>
            <a:r>
              <a:rPr lang="ru-RU" b="1" dirty="0">
                <a:solidFill>
                  <a:srgbClr val="FF9900"/>
                </a:solidFill>
              </a:rPr>
              <a:t> </a:t>
            </a:r>
            <a:r>
              <a:rPr lang="ru-RU" dirty="0"/>
              <a:t>с </a:t>
            </a:r>
            <a:r>
              <a:rPr lang="ru-RU" dirty="0" smtClean="0"/>
              <a:t>международной карточкой</a:t>
            </a:r>
            <a:r>
              <a:rPr lang="ru-RU" b="1" dirty="0" smtClean="0">
                <a:solidFill>
                  <a:srgbClr val="FF9900"/>
                </a:solidFill>
              </a:rPr>
              <a:t> </a:t>
            </a:r>
            <a:r>
              <a:rPr lang="en-US" b="1" dirty="0"/>
              <a:t>Visa Electron</a:t>
            </a:r>
            <a:r>
              <a:rPr lang="ru-RU" b="1" dirty="0"/>
              <a:t> </a:t>
            </a:r>
            <a:r>
              <a:rPr lang="ru-RU" dirty="0"/>
              <a:t>включает оптимальный набор услуг для повседневной жизни, в том числе: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132856"/>
            <a:ext cx="1584324" cy="108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72680" y="1844824"/>
            <a:ext cx="7489825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" dirty="0"/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1600" dirty="0"/>
              <a:t> бесплатный выпуск и </a:t>
            </a:r>
            <a:r>
              <a:rPr lang="ru-RU" sz="1600" dirty="0" err="1"/>
              <a:t>перевыпуск</a:t>
            </a:r>
            <a:r>
              <a:rPr lang="ru-RU" sz="1600" dirty="0"/>
              <a:t> карточки на новый срок </a:t>
            </a:r>
            <a:r>
              <a:rPr lang="ru-RU" sz="1600" i="1" dirty="0"/>
              <a:t>   </a:t>
            </a:r>
            <a:r>
              <a:rPr lang="ru-RU" i="1" dirty="0"/>
              <a:t>  </a:t>
            </a:r>
            <a:endParaRPr lang="en-US" i="1" dirty="0"/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dirty="0"/>
              <a:t> </a:t>
            </a:r>
            <a:r>
              <a:rPr lang="ru-RU" sz="1600" dirty="0"/>
              <a:t>бесплатное подключение и обслуживание Интернет-Банка, </a:t>
            </a:r>
            <a:r>
              <a:rPr lang="en-US" sz="1600" dirty="0"/>
              <a:t>USSD-</a:t>
            </a:r>
            <a:r>
              <a:rPr lang="ru-RU" sz="1600" dirty="0"/>
              <a:t>банка, </a:t>
            </a:r>
            <a:r>
              <a:rPr lang="en-US" sz="1600" dirty="0"/>
              <a:t>SMS-</a:t>
            </a:r>
            <a:r>
              <a:rPr lang="ru-RU" sz="1600" dirty="0"/>
              <a:t>Банка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1600" dirty="0"/>
              <a:t> бесплатное снятие иностранной валюты в банкоматах и кассах банка 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1600" dirty="0"/>
              <a:t> бесплатный выпуск дополнительной </a:t>
            </a:r>
            <a:r>
              <a:rPr lang="ru-RU" sz="1600" dirty="0" smtClean="0"/>
              <a:t>карточки и другие услуги.</a:t>
            </a:r>
            <a:endParaRPr lang="en-US" sz="1600" dirty="0" smtClean="0"/>
          </a:p>
          <a:p>
            <a:pPr>
              <a:spcBef>
                <a:spcPct val="50000"/>
              </a:spcBef>
            </a:pPr>
            <a:endParaRPr lang="ru-RU" sz="1200" dirty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1600" i="1" dirty="0"/>
              <a:t>Размер ежемесячной платы – </a:t>
            </a:r>
            <a:r>
              <a:rPr lang="ru-RU" sz="1600" i="1" dirty="0" smtClean="0"/>
              <a:t>6 </a:t>
            </a:r>
            <a:r>
              <a:rPr lang="ru-RU" sz="1600" i="1" dirty="0"/>
              <a:t>500 рублей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488" y="4653136"/>
            <a:ext cx="914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Оформить карточку</a:t>
            </a:r>
            <a:r>
              <a:rPr lang="en-US" b="1" dirty="0" smtClean="0"/>
              <a:t> Visa Electron</a:t>
            </a:r>
            <a:r>
              <a:rPr lang="ru-RU" b="1" dirty="0" smtClean="0"/>
              <a:t> </a:t>
            </a:r>
            <a:r>
              <a:rPr lang="ru-RU" dirty="0" smtClean="0"/>
              <a:t>можно в любом отделении Приорбанка или на сайте банка. Для этого необходимо зайти на </a:t>
            </a:r>
            <a:r>
              <a:rPr lang="en-US" b="1" dirty="0" smtClean="0">
                <a:hlinkClick r:id="rId3"/>
              </a:rPr>
              <a:t>www.priorbank.by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sz="1600" i="1" dirty="0" smtClean="0"/>
              <a:t>(</a:t>
            </a:r>
            <a:r>
              <a:rPr lang="ru-RU" sz="1600" i="1" dirty="0" smtClean="0"/>
              <a:t>раздел</a:t>
            </a:r>
            <a:r>
              <a:rPr lang="en-US" sz="1600" i="1" dirty="0" smtClean="0"/>
              <a:t> </a:t>
            </a:r>
            <a:r>
              <a:rPr lang="ru-RU" sz="1600" i="1" dirty="0" smtClean="0"/>
              <a:t>- Частному клиенту) </a:t>
            </a:r>
            <a:r>
              <a:rPr lang="ru-RU" dirty="0" smtClean="0"/>
              <a:t>и выбрать Заявку на банковскую карточку.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4488" y="5939988"/>
            <a:ext cx="907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i="1" dirty="0" smtClean="0"/>
              <a:t>Получить карточку можно будет в любом удобном для Вас отделении банка.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24860</TotalTime>
  <Words>1482</Words>
  <Application>Microsoft Office PowerPoint</Application>
  <PresentationFormat>Лист A4 (210x297 мм)</PresentationFormat>
  <Paragraphs>163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.</dc:creator>
  <cp:lastModifiedBy>Admin</cp:lastModifiedBy>
  <cp:revision>607</cp:revision>
  <dcterms:created xsi:type="dcterms:W3CDTF">2004-09-13T07:11:29Z</dcterms:created>
  <dcterms:modified xsi:type="dcterms:W3CDTF">2014-03-05T08:57:59Z</dcterms:modified>
</cp:coreProperties>
</file>