
<file path=[Content_Types].xml><?xml version="1.0" encoding="utf-8"?>
<Types xmlns="http://schemas.openxmlformats.org/package/2006/content-types">
  <Default Extension="png" ContentType="image/png"/>
  <Default Extension="bin" ContentType="image/unknown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75" r:id="rId3"/>
    <p:sldId id="257" r:id="rId4"/>
    <p:sldId id="274" r:id="rId5"/>
    <p:sldId id="277" r:id="rId6"/>
    <p:sldId id="278" r:id="rId7"/>
    <p:sldId id="261" r:id="rId8"/>
    <p:sldId id="259" r:id="rId9"/>
    <p:sldId id="264" r:id="rId10"/>
    <p:sldId id="265" r:id="rId11"/>
    <p:sldId id="266" r:id="rId12"/>
    <p:sldId id="262" r:id="rId13"/>
    <p:sldId id="267" r:id="rId14"/>
    <p:sldId id="269" r:id="rId15"/>
    <p:sldId id="270" r:id="rId16"/>
    <p:sldId id="271" r:id="rId17"/>
    <p:sldId id="272" r:id="rId18"/>
    <p:sldId id="276" r:id="rId19"/>
    <p:sldId id="27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8348"/>
    <a:srgbClr val="E5E9EB"/>
    <a:srgbClr val="F6F2EE"/>
    <a:srgbClr val="8534A6"/>
    <a:srgbClr val="AD6F41"/>
    <a:srgbClr val="860000"/>
    <a:srgbClr val="CC66FF"/>
    <a:srgbClr val="AE5C4C"/>
    <a:srgbClr val="FEF8E6"/>
    <a:srgbClr val="FFE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bin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microsoft.com/office/2007/relationships/hdphoto" Target="../media/hdphoto4.wdp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microsoft.com/office/2007/relationships/hdphoto" Target="../media/hdphoto4.wdp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C9972D-D284-4353-9C46-C0AFC92AF9A1}" type="doc">
      <dgm:prSet loTypeId="urn:microsoft.com/office/officeart/2005/8/layout/hList3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29C74651-9728-46C3-A86C-3E3CB40B68B9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СУБЪЕКТЫ  ВЫДВИЖЕНИЯ</a:t>
          </a:r>
          <a:endParaRPr lang="ru-RU" sz="28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4759FF2E-545E-4FC0-97A5-04471A6455B4}" type="parTrans" cxnId="{CC64BBCE-7642-4CB5-852C-C86F6DF20C56}">
      <dgm:prSet/>
      <dgm:spPr/>
      <dgm:t>
        <a:bodyPr/>
        <a:lstStyle/>
        <a:p>
          <a:endParaRPr lang="ru-RU"/>
        </a:p>
      </dgm:t>
    </dgm:pt>
    <dgm:pt modelId="{84DDBF99-02A4-4F8A-9791-9E3A550323EC}" type="sibTrans" cxnId="{CC64BBCE-7642-4CB5-852C-C86F6DF20C56}">
      <dgm:prSet/>
      <dgm:spPr/>
      <dgm:t>
        <a:bodyPr/>
        <a:lstStyle/>
        <a:p>
          <a:endParaRPr lang="ru-RU"/>
        </a:p>
      </dgm:t>
    </dgm:pt>
    <dgm:pt modelId="{DA3A1B17-35C6-4A11-9B89-78CCE64A6ACF}">
      <dgm:prSet phldrT="[Текст]" custT="1"/>
      <dgm:spPr/>
      <dgm:t>
        <a:bodyPr/>
        <a:lstStyle/>
        <a:p>
          <a:r>
            <a:rPr lang="ru-RU" sz="2200" dirty="0" smtClean="0"/>
            <a:t>Политические партии, другие общественные объединения</a:t>
          </a:r>
          <a:endParaRPr lang="ru-RU" sz="2200" dirty="0"/>
        </a:p>
      </dgm:t>
    </dgm:pt>
    <dgm:pt modelId="{6603F5FD-4F77-41F4-B7A9-6C9C04454983}" type="parTrans" cxnId="{BF901B21-F89F-4A40-ADED-B62E2F74FC68}">
      <dgm:prSet/>
      <dgm:spPr/>
      <dgm:t>
        <a:bodyPr/>
        <a:lstStyle/>
        <a:p>
          <a:endParaRPr lang="ru-RU"/>
        </a:p>
      </dgm:t>
    </dgm:pt>
    <dgm:pt modelId="{C4436A06-D05D-4C70-ADC8-A5518D5841F6}" type="sibTrans" cxnId="{BF901B21-F89F-4A40-ADED-B62E2F74FC68}">
      <dgm:prSet/>
      <dgm:spPr/>
      <dgm:t>
        <a:bodyPr/>
        <a:lstStyle/>
        <a:p>
          <a:endParaRPr lang="ru-RU"/>
        </a:p>
      </dgm:t>
    </dgm:pt>
    <dgm:pt modelId="{849218FE-E6F4-416F-A573-4E8A0A3F8984}">
      <dgm:prSet phldrT="[Текст]" custT="1"/>
      <dgm:spPr/>
      <dgm:t>
        <a:bodyPr/>
        <a:lstStyle/>
        <a:p>
          <a:r>
            <a:rPr lang="ru-RU" sz="2200" dirty="0" smtClean="0"/>
            <a:t>Трудовые коллективы организаций или коллективы их структурных подразделений</a:t>
          </a:r>
          <a:endParaRPr lang="ru-RU" sz="2200" dirty="0"/>
        </a:p>
      </dgm:t>
    </dgm:pt>
    <dgm:pt modelId="{4024BD01-8D58-4B8D-AAF7-D9D84FB8DE87}" type="parTrans" cxnId="{F52F5DD5-3135-457F-A860-BD4A8AC0836C}">
      <dgm:prSet/>
      <dgm:spPr/>
      <dgm:t>
        <a:bodyPr/>
        <a:lstStyle/>
        <a:p>
          <a:endParaRPr lang="ru-RU"/>
        </a:p>
      </dgm:t>
    </dgm:pt>
    <dgm:pt modelId="{8B6AC2E1-FE38-402A-88A7-1C4448E9FD8E}" type="sibTrans" cxnId="{F52F5DD5-3135-457F-A860-BD4A8AC0836C}">
      <dgm:prSet/>
      <dgm:spPr/>
      <dgm:t>
        <a:bodyPr/>
        <a:lstStyle/>
        <a:p>
          <a:endParaRPr lang="ru-RU"/>
        </a:p>
      </dgm:t>
    </dgm:pt>
    <dgm:pt modelId="{BF4B705C-4E75-4DFD-ADEE-371C1A42C5EA}">
      <dgm:prSet phldrT="[Текст]" custT="1"/>
      <dgm:spPr/>
      <dgm:t>
        <a:bodyPr/>
        <a:lstStyle/>
        <a:p>
          <a:r>
            <a:rPr lang="ru-RU" sz="2200" dirty="0" smtClean="0"/>
            <a:t>Граждане </a:t>
          </a:r>
          <a:br>
            <a:rPr lang="ru-RU" sz="2200" dirty="0" smtClean="0"/>
          </a:br>
          <a:endParaRPr lang="ru-RU" sz="2200" dirty="0"/>
        </a:p>
      </dgm:t>
    </dgm:pt>
    <dgm:pt modelId="{56B9577F-3133-4366-918F-A9267385098E}" type="parTrans" cxnId="{BBE5C4D7-E211-43F3-9147-E4B69A5C2D4C}">
      <dgm:prSet/>
      <dgm:spPr/>
      <dgm:t>
        <a:bodyPr/>
        <a:lstStyle/>
        <a:p>
          <a:endParaRPr lang="ru-RU"/>
        </a:p>
      </dgm:t>
    </dgm:pt>
    <dgm:pt modelId="{33E0D828-313F-4333-B298-D36D0E4DADEC}" type="sibTrans" cxnId="{BBE5C4D7-E211-43F3-9147-E4B69A5C2D4C}">
      <dgm:prSet/>
      <dgm:spPr/>
      <dgm:t>
        <a:bodyPr/>
        <a:lstStyle/>
        <a:p>
          <a:endParaRPr lang="ru-RU"/>
        </a:p>
      </dgm:t>
    </dgm:pt>
    <dgm:pt modelId="{0C39F07A-1051-49D6-9F56-4B09853766E5}" type="pres">
      <dgm:prSet presAssocID="{02C9972D-D284-4353-9C46-C0AFC92AF9A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491CF0-013E-4E0D-95F6-4F0F9C5DFBBB}" type="pres">
      <dgm:prSet presAssocID="{29C74651-9728-46C3-A86C-3E3CB40B68B9}" presName="roof" presStyleLbl="dkBgShp" presStyleIdx="0" presStyleCnt="2" custScaleY="50000" custLinFactNeighborY="-25001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D02BC40-E7A8-418F-8A4D-B6DEBD8D7601}" type="pres">
      <dgm:prSet presAssocID="{29C74651-9728-46C3-A86C-3E3CB40B68B9}" presName="pillars" presStyleCnt="0"/>
      <dgm:spPr/>
      <dgm:t>
        <a:bodyPr/>
        <a:lstStyle/>
        <a:p>
          <a:endParaRPr lang="ru-RU"/>
        </a:p>
      </dgm:t>
    </dgm:pt>
    <dgm:pt modelId="{A95949AA-821A-4A46-8B57-EAC13F1BE034}" type="pres">
      <dgm:prSet presAssocID="{29C74651-9728-46C3-A86C-3E3CB40B68B9}" presName="pillar1" presStyleLbl="node1" presStyleIdx="0" presStyleCnt="3" custScaleX="61471" custScaleY="35714" custLinFactNeighborX="6307" custLinFactNeighborY="-2573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3C41E1A-8F13-4C84-8461-DA477151F734}" type="pres">
      <dgm:prSet presAssocID="{849218FE-E6F4-416F-A573-4E8A0A3F8984}" presName="pillarX" presStyleLbl="node1" presStyleIdx="1" presStyleCnt="3" custScaleX="70657" custScaleY="52579" custLinFactNeighborX="4259" custLinFactNeighborY="1995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BE10D525-6F22-4266-97A4-8D43744673DD}" type="pres">
      <dgm:prSet presAssocID="{BF4B705C-4E75-4DFD-ADEE-371C1A42C5EA}" presName="pillarX" presStyleLbl="node1" presStyleIdx="2" presStyleCnt="3" custScaleX="61946" custScaleY="29762" custLinFactNeighborX="-1675" custLinFactNeighborY="-2175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235A63A-45E6-432B-BCA5-55B0C5E6E2AF}" type="pres">
      <dgm:prSet presAssocID="{29C74651-9728-46C3-A86C-3E3CB40B68B9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BF901B21-F89F-4A40-ADED-B62E2F74FC68}" srcId="{29C74651-9728-46C3-A86C-3E3CB40B68B9}" destId="{DA3A1B17-35C6-4A11-9B89-78CCE64A6ACF}" srcOrd="0" destOrd="0" parTransId="{6603F5FD-4F77-41F4-B7A9-6C9C04454983}" sibTransId="{C4436A06-D05D-4C70-ADC8-A5518D5841F6}"/>
    <dgm:cxn modelId="{BBE5C4D7-E211-43F3-9147-E4B69A5C2D4C}" srcId="{29C74651-9728-46C3-A86C-3E3CB40B68B9}" destId="{BF4B705C-4E75-4DFD-ADEE-371C1A42C5EA}" srcOrd="2" destOrd="0" parTransId="{56B9577F-3133-4366-918F-A9267385098E}" sibTransId="{33E0D828-313F-4333-B298-D36D0E4DADEC}"/>
    <dgm:cxn modelId="{F52F5DD5-3135-457F-A860-BD4A8AC0836C}" srcId="{29C74651-9728-46C3-A86C-3E3CB40B68B9}" destId="{849218FE-E6F4-416F-A573-4E8A0A3F8984}" srcOrd="1" destOrd="0" parTransId="{4024BD01-8D58-4B8D-AAF7-D9D84FB8DE87}" sibTransId="{8B6AC2E1-FE38-402A-88A7-1C4448E9FD8E}"/>
    <dgm:cxn modelId="{AA5320A4-4CC9-4891-8D8A-58C910126095}" type="presOf" srcId="{849218FE-E6F4-416F-A573-4E8A0A3F8984}" destId="{E3C41E1A-8F13-4C84-8461-DA477151F734}" srcOrd="0" destOrd="0" presId="urn:microsoft.com/office/officeart/2005/8/layout/hList3"/>
    <dgm:cxn modelId="{CC64BBCE-7642-4CB5-852C-C86F6DF20C56}" srcId="{02C9972D-D284-4353-9C46-C0AFC92AF9A1}" destId="{29C74651-9728-46C3-A86C-3E3CB40B68B9}" srcOrd="0" destOrd="0" parTransId="{4759FF2E-545E-4FC0-97A5-04471A6455B4}" sibTransId="{84DDBF99-02A4-4F8A-9791-9E3A550323EC}"/>
    <dgm:cxn modelId="{93A0CF46-975B-47B0-9CDE-CBCACB24E469}" type="presOf" srcId="{BF4B705C-4E75-4DFD-ADEE-371C1A42C5EA}" destId="{BE10D525-6F22-4266-97A4-8D43744673DD}" srcOrd="0" destOrd="0" presId="urn:microsoft.com/office/officeart/2005/8/layout/hList3"/>
    <dgm:cxn modelId="{B6169DD1-B397-4805-9482-5A712E1FD3D3}" type="presOf" srcId="{DA3A1B17-35C6-4A11-9B89-78CCE64A6ACF}" destId="{A95949AA-821A-4A46-8B57-EAC13F1BE034}" srcOrd="0" destOrd="0" presId="urn:microsoft.com/office/officeart/2005/8/layout/hList3"/>
    <dgm:cxn modelId="{CAC52727-8D93-4AA0-9587-E80A170C9806}" type="presOf" srcId="{02C9972D-D284-4353-9C46-C0AFC92AF9A1}" destId="{0C39F07A-1051-49D6-9F56-4B09853766E5}" srcOrd="0" destOrd="0" presId="urn:microsoft.com/office/officeart/2005/8/layout/hList3"/>
    <dgm:cxn modelId="{B306A084-4C20-47FE-92F3-45E9E96CDD72}" type="presOf" srcId="{29C74651-9728-46C3-A86C-3E3CB40B68B9}" destId="{EA491CF0-013E-4E0D-95F6-4F0F9C5DFBBB}" srcOrd="0" destOrd="0" presId="urn:microsoft.com/office/officeart/2005/8/layout/hList3"/>
    <dgm:cxn modelId="{4040D0D3-40A8-4262-9EC9-30698C444374}" type="presParOf" srcId="{0C39F07A-1051-49D6-9F56-4B09853766E5}" destId="{EA491CF0-013E-4E0D-95F6-4F0F9C5DFBBB}" srcOrd="0" destOrd="0" presId="urn:microsoft.com/office/officeart/2005/8/layout/hList3"/>
    <dgm:cxn modelId="{B0780A98-A7A8-4884-BB4E-7905AA086BC1}" type="presParOf" srcId="{0C39F07A-1051-49D6-9F56-4B09853766E5}" destId="{ED02BC40-E7A8-418F-8A4D-B6DEBD8D7601}" srcOrd="1" destOrd="0" presId="urn:microsoft.com/office/officeart/2005/8/layout/hList3"/>
    <dgm:cxn modelId="{EB6C825C-7A56-47D0-9FA6-DDB4C745669C}" type="presParOf" srcId="{ED02BC40-E7A8-418F-8A4D-B6DEBD8D7601}" destId="{A95949AA-821A-4A46-8B57-EAC13F1BE034}" srcOrd="0" destOrd="0" presId="urn:microsoft.com/office/officeart/2005/8/layout/hList3"/>
    <dgm:cxn modelId="{DC51BEDD-07B2-4F7E-8DF0-460475FCAE8E}" type="presParOf" srcId="{ED02BC40-E7A8-418F-8A4D-B6DEBD8D7601}" destId="{E3C41E1A-8F13-4C84-8461-DA477151F734}" srcOrd="1" destOrd="0" presId="urn:microsoft.com/office/officeart/2005/8/layout/hList3"/>
    <dgm:cxn modelId="{84808957-8438-4B69-9FD5-BC15A82673D5}" type="presParOf" srcId="{ED02BC40-E7A8-418F-8A4D-B6DEBD8D7601}" destId="{BE10D525-6F22-4266-97A4-8D43744673DD}" srcOrd="2" destOrd="0" presId="urn:microsoft.com/office/officeart/2005/8/layout/hList3"/>
    <dgm:cxn modelId="{FC6CB763-3967-477B-8E48-93C945AFD16E}" type="presParOf" srcId="{0C39F07A-1051-49D6-9F56-4B09853766E5}" destId="{F235A63A-45E6-432B-BCA5-55B0C5E6E2AF}" srcOrd="2" destOrd="0" presId="urn:microsoft.com/office/officeart/2005/8/layout/hList3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3F2513-A584-4CC1-B3C4-1885ABC265D2}" type="doc">
      <dgm:prSet loTypeId="urn:microsoft.com/office/officeart/2008/layout/PictureStrips" loCatId="list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AB13727-41D8-4C8F-A1E9-B777953A998F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dirty="0" smtClean="0"/>
            <a:t>Добровольное общество содействия армии , авиации </a:t>
          </a:r>
          <a:br>
            <a:rPr lang="ru-RU" sz="1600" b="0" i="0" dirty="0" smtClean="0"/>
          </a:br>
          <a:r>
            <a:rPr lang="ru-RU" sz="1600" b="0" i="0" dirty="0" smtClean="0"/>
            <a:t>и флоту Республики Беларусь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(ДОСААФ)</a:t>
          </a:r>
          <a:r>
            <a:rPr lang="ru-RU" sz="1400" b="0" i="0" dirty="0" smtClean="0"/>
            <a:t> </a:t>
          </a:r>
          <a:endParaRPr lang="ru-RU" sz="1400" dirty="0"/>
        </a:p>
      </dgm:t>
    </dgm:pt>
    <dgm:pt modelId="{34CC68C4-12B7-4F68-9FD7-60A239835EB2}" type="parTrans" cxnId="{4D5F2241-FB08-41D9-A3E2-6E75F96E7B12}">
      <dgm:prSet/>
      <dgm:spPr/>
      <dgm:t>
        <a:bodyPr/>
        <a:lstStyle/>
        <a:p>
          <a:endParaRPr lang="ru-RU"/>
        </a:p>
      </dgm:t>
    </dgm:pt>
    <dgm:pt modelId="{D20B3800-C22D-4A1A-9E05-E2457C81E0E9}" type="sibTrans" cxnId="{4D5F2241-FB08-41D9-A3E2-6E75F96E7B12}">
      <dgm:prSet/>
      <dgm:spPr/>
      <dgm:t>
        <a:bodyPr/>
        <a:lstStyle/>
        <a:p>
          <a:endParaRPr lang="ru-RU"/>
        </a:p>
      </dgm:t>
    </dgm:pt>
    <dgm:pt modelId="{754D77B1-918E-43FF-BC81-9F3570956D5C}">
      <dgm:prSet custT="1"/>
      <dgm:spPr/>
      <dgm:t>
        <a:bodyPr/>
        <a:lstStyle/>
        <a:p>
          <a:r>
            <a:rPr lang="ru-RU" sz="1600" dirty="0" smtClean="0"/>
            <a:t>Белорусское общество «Знание»</a:t>
          </a:r>
          <a:endParaRPr lang="ru-RU" sz="1600" dirty="0"/>
        </a:p>
      </dgm:t>
    </dgm:pt>
    <dgm:pt modelId="{11BDED97-3FC8-4A30-8870-AB18E7164D2E}" type="parTrans" cxnId="{A9F2BA25-2EAB-4A3D-81AD-72A7CE9902E1}">
      <dgm:prSet/>
      <dgm:spPr/>
      <dgm:t>
        <a:bodyPr/>
        <a:lstStyle/>
        <a:p>
          <a:endParaRPr lang="ru-RU"/>
        </a:p>
      </dgm:t>
    </dgm:pt>
    <dgm:pt modelId="{7711CD27-F5C9-43E2-BA7D-83ACC5E86E70}" type="sibTrans" cxnId="{A9F2BA25-2EAB-4A3D-81AD-72A7CE9902E1}">
      <dgm:prSet/>
      <dgm:spPr/>
      <dgm:t>
        <a:bodyPr/>
        <a:lstStyle/>
        <a:p>
          <a:endParaRPr lang="ru-RU"/>
        </a:p>
      </dgm:t>
    </dgm:pt>
    <dgm:pt modelId="{38C4B839-7B26-447D-B7D6-DB8D3564AD7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 </a:t>
          </a:r>
          <a:r>
            <a:rPr lang="ru-RU" sz="1600" dirty="0" smtClean="0"/>
            <a:t>Белорусское физкультурно-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dirty="0" smtClean="0"/>
            <a:t> спортивное общество «Динамо» </a:t>
          </a:r>
          <a:endParaRPr lang="ru-RU" sz="1600" dirty="0"/>
        </a:p>
      </dgm:t>
    </dgm:pt>
    <dgm:pt modelId="{7FF69A56-2DCE-4F45-93AC-EE51AEA9D341}" type="parTrans" cxnId="{39991D35-C567-48CC-A063-42A73C0AE599}">
      <dgm:prSet/>
      <dgm:spPr/>
      <dgm:t>
        <a:bodyPr/>
        <a:lstStyle/>
        <a:p>
          <a:endParaRPr lang="ru-RU"/>
        </a:p>
      </dgm:t>
    </dgm:pt>
    <dgm:pt modelId="{538AB816-39A6-4E0F-A6CE-577E8D220330}" type="sibTrans" cxnId="{39991D35-C567-48CC-A063-42A73C0AE599}">
      <dgm:prSet/>
      <dgm:spPr/>
      <dgm:t>
        <a:bodyPr/>
        <a:lstStyle/>
        <a:p>
          <a:endParaRPr lang="ru-RU"/>
        </a:p>
      </dgm:t>
    </dgm:pt>
    <dgm:pt modelId="{33212F20-B1A0-48C5-A8BA-7DF9AE8572FD}">
      <dgm:prSet custT="1"/>
      <dgm:spPr/>
      <dgm:t>
        <a:bodyPr/>
        <a:lstStyle/>
        <a:p>
          <a:r>
            <a:rPr lang="ru-RU" sz="1600" dirty="0" smtClean="0"/>
            <a:t>Белорусское республиканское общество спасания на водах </a:t>
          </a:r>
          <a:r>
            <a:rPr lang="ru-RU" sz="1400" dirty="0" smtClean="0"/>
            <a:t>(ОСВОД)</a:t>
          </a:r>
          <a:endParaRPr lang="ru-RU" sz="1400" dirty="0"/>
        </a:p>
      </dgm:t>
    </dgm:pt>
    <dgm:pt modelId="{A029405E-E9A0-4939-BC3E-2751CF0E53E4}" type="parTrans" cxnId="{A40BAFF8-82AA-424A-9016-B01825DEE919}">
      <dgm:prSet/>
      <dgm:spPr/>
      <dgm:t>
        <a:bodyPr/>
        <a:lstStyle/>
        <a:p>
          <a:endParaRPr lang="ru-RU"/>
        </a:p>
      </dgm:t>
    </dgm:pt>
    <dgm:pt modelId="{8A3BEAAC-945B-4A9F-9573-26ED4C62DB82}" type="sibTrans" cxnId="{A40BAFF8-82AA-424A-9016-B01825DEE919}">
      <dgm:prSet/>
      <dgm:spPr/>
      <dgm:t>
        <a:bodyPr/>
        <a:lstStyle/>
        <a:p>
          <a:endParaRPr lang="ru-RU"/>
        </a:p>
      </dgm:t>
    </dgm:pt>
    <dgm:pt modelId="{EB919903-94D4-42F9-8CCA-023E6C3409EB}">
      <dgm:prSet custT="1"/>
      <dgm:spPr/>
      <dgm:t>
        <a:bodyPr/>
        <a:lstStyle/>
        <a:p>
          <a:r>
            <a:rPr lang="ru-RU" sz="1600" dirty="0" smtClean="0"/>
            <a:t>Белорусское общество охотников и рыболовов</a:t>
          </a:r>
          <a:endParaRPr lang="ru-RU" sz="1600" dirty="0"/>
        </a:p>
      </dgm:t>
    </dgm:pt>
    <dgm:pt modelId="{9ADFCF10-ECE8-40D8-92C6-1FD724C255D2}" type="parTrans" cxnId="{1224DB4F-D4F7-4B53-9EC3-0045D7B092F9}">
      <dgm:prSet/>
      <dgm:spPr/>
      <dgm:t>
        <a:bodyPr/>
        <a:lstStyle/>
        <a:p>
          <a:endParaRPr lang="ru-RU"/>
        </a:p>
      </dgm:t>
    </dgm:pt>
    <dgm:pt modelId="{F9551120-06B1-47BC-9449-B54CC7FBDBB3}" type="sibTrans" cxnId="{1224DB4F-D4F7-4B53-9EC3-0045D7B092F9}">
      <dgm:prSet/>
      <dgm:spPr/>
      <dgm:t>
        <a:bodyPr/>
        <a:lstStyle/>
        <a:p>
          <a:endParaRPr lang="ru-RU"/>
        </a:p>
      </dgm:t>
    </dgm:pt>
    <dgm:pt modelId="{4722CD6A-4935-446A-86AC-08CA31809B80}">
      <dgm:prSet custT="1"/>
      <dgm:spPr/>
      <dgm:t>
        <a:bodyPr/>
        <a:lstStyle/>
        <a:p>
          <a:r>
            <a:rPr lang="ru-RU" sz="1600" dirty="0" smtClean="0"/>
            <a:t>Белорусское добровольное пожарное общество</a:t>
          </a:r>
          <a:endParaRPr lang="ru-RU" sz="1600" dirty="0"/>
        </a:p>
      </dgm:t>
    </dgm:pt>
    <dgm:pt modelId="{94D1316C-CF3B-49BE-B488-8A1DE4E0C922}" type="parTrans" cxnId="{7A40E7E5-FA83-4E20-8A08-5394981D3CFD}">
      <dgm:prSet/>
      <dgm:spPr/>
      <dgm:t>
        <a:bodyPr/>
        <a:lstStyle/>
        <a:p>
          <a:endParaRPr lang="ru-RU"/>
        </a:p>
      </dgm:t>
    </dgm:pt>
    <dgm:pt modelId="{FDC5B924-4708-4812-AB6D-0BFC1496820B}" type="sibTrans" cxnId="{7A40E7E5-FA83-4E20-8A08-5394981D3CFD}">
      <dgm:prSet/>
      <dgm:spPr/>
      <dgm:t>
        <a:bodyPr/>
        <a:lstStyle/>
        <a:p>
          <a:endParaRPr lang="ru-RU"/>
        </a:p>
      </dgm:t>
    </dgm:pt>
    <dgm:pt modelId="{D2691AC7-8ECD-4D5D-9713-A05FBEB60BA9}" type="pres">
      <dgm:prSet presAssocID="{A93F2513-A584-4CC1-B3C4-1885ABC265D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95B952-1EFF-4B96-AAFB-2FA629A08E12}" type="pres">
      <dgm:prSet presAssocID="{1AB13727-41D8-4C8F-A1E9-B777953A998F}" presName="composite" presStyleCnt="0"/>
      <dgm:spPr/>
      <dgm:t>
        <a:bodyPr/>
        <a:lstStyle/>
        <a:p>
          <a:endParaRPr lang="ru-RU"/>
        </a:p>
      </dgm:t>
    </dgm:pt>
    <dgm:pt modelId="{8338A9FC-BD56-4C0E-9C5A-CC68C68D4075}" type="pres">
      <dgm:prSet presAssocID="{1AB13727-41D8-4C8F-A1E9-B777953A998F}" presName="rect1" presStyleLbl="trAlignAcc1" presStyleIdx="0" presStyleCnt="6" custScaleX="106090" custScaleY="84281" custLinFactNeighborX="736" custLinFactNeighborY="-4482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41C1B653-4041-4541-9FC6-7C2442A3BD06}" type="pres">
      <dgm:prSet presAssocID="{1AB13727-41D8-4C8F-A1E9-B777953A998F}" presName="rect2" presStyleLbl="fgImgPlace1" presStyleIdx="0" presStyleCnt="6" custScaleX="48445" custScaleY="45754" custLinFactNeighborX="-23672" custLinFactNeighborY="-55580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B25FD376-2245-48BE-BDC6-49E41C0A51DC}" type="pres">
      <dgm:prSet presAssocID="{D20B3800-C22D-4A1A-9E05-E2457C81E0E9}" presName="sibTrans" presStyleCnt="0"/>
      <dgm:spPr/>
      <dgm:t>
        <a:bodyPr/>
        <a:lstStyle/>
        <a:p>
          <a:endParaRPr lang="ru-RU"/>
        </a:p>
      </dgm:t>
    </dgm:pt>
    <dgm:pt modelId="{23923C7A-8C7B-4E97-B389-1DA815713A35}" type="pres">
      <dgm:prSet presAssocID="{38C4B839-7B26-447D-B7D6-DB8D3564AD7A}" presName="composite" presStyleCnt="0"/>
      <dgm:spPr/>
      <dgm:t>
        <a:bodyPr/>
        <a:lstStyle/>
        <a:p>
          <a:endParaRPr lang="ru-RU"/>
        </a:p>
      </dgm:t>
    </dgm:pt>
    <dgm:pt modelId="{AED42BD2-A0F6-43AE-B4D0-DDD4229BDEE0}" type="pres">
      <dgm:prSet presAssocID="{38C4B839-7B26-447D-B7D6-DB8D3564AD7A}" presName="rect1" presStyleLbl="trAlignAcc1" presStyleIdx="1" presStyleCnt="6" custScaleX="96363" custScaleY="83045" custLinFactNeighborX="1634" custLinFactNeighborY="-4718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51D9AC0-E270-434F-8A37-A86FEB9F618D}" type="pres">
      <dgm:prSet presAssocID="{38C4B839-7B26-447D-B7D6-DB8D3564AD7A}" presName="rect2" presStyleLbl="fgImgPlace1" presStyleIdx="1" presStyleCnt="6" custScaleX="49905" custScaleY="46210" custLinFactNeighborX="-510" custLinFactNeighborY="-55352"/>
      <dgm:spPr>
        <a:blipFill dpi="0" rotWithShape="1">
          <a:blip xmlns:r="http://schemas.openxmlformats.org/officeDocument/2006/relationships"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rcRect/>
          <a:stretch>
            <a:fillRect l="-10107" r="-10107"/>
          </a:stretch>
        </a:blipFill>
      </dgm:spPr>
      <dgm:t>
        <a:bodyPr/>
        <a:lstStyle/>
        <a:p>
          <a:endParaRPr lang="ru-RU"/>
        </a:p>
      </dgm:t>
    </dgm:pt>
    <dgm:pt modelId="{E27B3553-5957-48B5-8545-0A18DBC38FF2}" type="pres">
      <dgm:prSet presAssocID="{538AB816-39A6-4E0F-A6CE-577E8D220330}" presName="sibTrans" presStyleCnt="0"/>
      <dgm:spPr/>
      <dgm:t>
        <a:bodyPr/>
        <a:lstStyle/>
        <a:p>
          <a:endParaRPr lang="ru-RU"/>
        </a:p>
      </dgm:t>
    </dgm:pt>
    <dgm:pt modelId="{DCD0588D-6152-40C3-8BA7-9D03ECAD792A}" type="pres">
      <dgm:prSet presAssocID="{4722CD6A-4935-446A-86AC-08CA31809B80}" presName="composite" presStyleCnt="0"/>
      <dgm:spPr/>
      <dgm:t>
        <a:bodyPr/>
        <a:lstStyle/>
        <a:p>
          <a:endParaRPr lang="ru-RU"/>
        </a:p>
      </dgm:t>
    </dgm:pt>
    <dgm:pt modelId="{724A516A-A717-4E0B-87EB-24D9DB70520F}" type="pres">
      <dgm:prSet presAssocID="{4722CD6A-4935-446A-86AC-08CA31809B80}" presName="rect1" presStyleLbl="trAlignAcc1" presStyleIdx="2" presStyleCnt="6" custScaleX="98466" custScaleY="56545" custLinFactNeighborX="155" custLinFactNeighborY="-5216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51E83393-12F6-499F-8C79-929FA05A11B3}" type="pres">
      <dgm:prSet presAssocID="{4722CD6A-4935-446A-86AC-08CA31809B80}" presName="rect2" presStyleLbl="fgImgPlace1" presStyleIdx="2" presStyleCnt="6" custScaleX="52482" custScaleY="47159" custLinFactNeighborX="-15456" custLinFactNeighborY="-52353"/>
      <dgm:spPr>
        <a:blipFill rotWithShape="1">
          <a:blip xmlns:r="http://schemas.openxmlformats.org/officeDocument/2006/relationships"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13372" y1="20513" x2="13372" y2="18462"/>
                        <a14:backgroundMark x1="17442" y1="16410" x2="20930" y2="11795"/>
                        <a14:backgroundMark x1="12209" y1="93846" x2="12209" y2="93846"/>
                        <a14:backgroundMark x1="84302" y1="1538" x2="84302" y2="1538"/>
                        <a14:backgroundMark x1="95349" y1="93846" x2="95349" y2="9384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950220B-B086-4ED5-93AD-8C16BFF12341}" type="pres">
      <dgm:prSet presAssocID="{FDC5B924-4708-4812-AB6D-0BFC1496820B}" presName="sibTrans" presStyleCnt="0"/>
      <dgm:spPr/>
      <dgm:t>
        <a:bodyPr/>
        <a:lstStyle/>
        <a:p>
          <a:endParaRPr lang="ru-RU"/>
        </a:p>
      </dgm:t>
    </dgm:pt>
    <dgm:pt modelId="{FCA5DFB1-6C08-4DC9-AEF1-E5CEB88AF4D9}" type="pres">
      <dgm:prSet presAssocID="{754D77B1-918E-43FF-BC81-9F3570956D5C}" presName="composite" presStyleCnt="0"/>
      <dgm:spPr/>
      <dgm:t>
        <a:bodyPr/>
        <a:lstStyle/>
        <a:p>
          <a:endParaRPr lang="ru-RU"/>
        </a:p>
      </dgm:t>
    </dgm:pt>
    <dgm:pt modelId="{2386CFC6-5AFD-4AEE-A563-C6826BD894F9}" type="pres">
      <dgm:prSet presAssocID="{754D77B1-918E-43FF-BC81-9F3570956D5C}" presName="rect1" presStyleLbl="trAlignAcc1" presStyleIdx="3" presStyleCnt="6" custScaleX="94893" custScaleY="68380" custLinFactNeighborX="5672" custLinFactNeighborY="-4853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1230FFD-A19D-4CED-8B88-F559A6290BB4}" type="pres">
      <dgm:prSet presAssocID="{754D77B1-918E-43FF-BC81-9F3570956D5C}" presName="rect2" presStyleLbl="fgImgPlace1" presStyleIdx="3" presStyleCnt="6" custScaleX="52482" custScaleY="45754" custLinFactNeighborX="-897" custLinFactNeighborY="-51246"/>
      <dgm:spPr>
        <a:blipFill rotWithShape="1">
          <a:blip xmlns:r="http://schemas.openxmlformats.org/officeDocument/2006/relationships"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backgroundMark x1="22308" y1="15596" x2="22308" y2="15596"/>
                        <a14:backgroundMark x1="97692" y1="11927" x2="97692" y2="11927"/>
                        <a14:backgroundMark x1="6154" y1="94495" x2="6154" y2="94495"/>
                        <a14:backgroundMark x1="98462" y1="90826" x2="98462" y2="9082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875286D-9286-4E53-9D5F-E563261CEAE5}" type="pres">
      <dgm:prSet presAssocID="{7711CD27-F5C9-43E2-BA7D-83ACC5E86E70}" presName="sibTrans" presStyleCnt="0"/>
      <dgm:spPr/>
      <dgm:t>
        <a:bodyPr/>
        <a:lstStyle/>
        <a:p>
          <a:endParaRPr lang="ru-RU"/>
        </a:p>
      </dgm:t>
    </dgm:pt>
    <dgm:pt modelId="{9CCF8761-CDD5-420A-BCFE-F9787B407D4A}" type="pres">
      <dgm:prSet presAssocID="{EB919903-94D4-42F9-8CCA-023E6C3409EB}" presName="composite" presStyleCnt="0"/>
      <dgm:spPr/>
      <dgm:t>
        <a:bodyPr/>
        <a:lstStyle/>
        <a:p>
          <a:endParaRPr lang="ru-RU"/>
        </a:p>
      </dgm:t>
    </dgm:pt>
    <dgm:pt modelId="{790AF104-EF27-4365-9FA0-0593B11418F6}" type="pres">
      <dgm:prSet presAssocID="{EB919903-94D4-42F9-8CCA-023E6C3409EB}" presName="rect1" presStyleLbl="trAlignAcc1" presStyleIdx="4" presStyleCnt="6" custScaleX="94988" custScaleY="69240" custLinFactNeighborX="-660" custLinFactNeighborY="-4023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69A772F-CC17-4907-862B-E542A2761974}" type="pres">
      <dgm:prSet presAssocID="{EB919903-94D4-42F9-8CCA-023E6C3409EB}" presName="rect2" presStyleLbl="fgImgPlace1" presStyleIdx="4" presStyleCnt="6" custScaleX="65108" custScaleY="48445" custLinFactNeighborX="-24861" custLinFactNeighborY="-49715"/>
      <dgm:spPr>
        <a:blipFill rotWithShape="1">
          <a:blip xmlns:r="http://schemas.openxmlformats.org/officeDocument/2006/relationships"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backgroundMark x1="97222" y1="1695" x2="97222" y2="1695"/>
                        <a14:backgroundMark x1="5983" y1="1695" x2="5983" y2="1695"/>
                        <a14:backgroundMark x1="10256" y1="94727" x2="10256" y2="94727"/>
                        <a14:backgroundMark x1="97222" y1="96987" x2="97222" y2="9698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AD6FF6B2-9755-497A-9890-FBD2525AFC96}" type="pres">
      <dgm:prSet presAssocID="{F9551120-06B1-47BC-9449-B54CC7FBDBB3}" presName="sibTrans" presStyleCnt="0"/>
      <dgm:spPr/>
      <dgm:t>
        <a:bodyPr/>
        <a:lstStyle/>
        <a:p>
          <a:endParaRPr lang="ru-RU"/>
        </a:p>
      </dgm:t>
    </dgm:pt>
    <dgm:pt modelId="{CB6464AA-7984-4D32-BB48-35B06D16F738}" type="pres">
      <dgm:prSet presAssocID="{33212F20-B1A0-48C5-A8BA-7DF9AE8572FD}" presName="composite" presStyleCnt="0"/>
      <dgm:spPr/>
      <dgm:t>
        <a:bodyPr/>
        <a:lstStyle/>
        <a:p>
          <a:endParaRPr lang="ru-RU"/>
        </a:p>
      </dgm:t>
    </dgm:pt>
    <dgm:pt modelId="{2AF92545-67A2-452C-933A-CFEAC2BF664A}" type="pres">
      <dgm:prSet presAssocID="{33212F20-B1A0-48C5-A8BA-7DF9AE8572FD}" presName="rect1" presStyleLbl="trAlignAcc1" presStyleIdx="5" presStyleCnt="6" custScaleX="98105" custScaleY="77902" custLinFactNeighborX="1095" custLinFactNeighborY="-4407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9BB9D23-1200-49E1-95C3-501A0E9FC5AE}" type="pres">
      <dgm:prSet presAssocID="{33212F20-B1A0-48C5-A8BA-7DF9AE8572FD}" presName="rect2" presStyleLbl="fgImgPlace1" presStyleIdx="5" presStyleCnt="6" custScaleX="47870" custScaleY="44913" custLinFactNeighborX="-13634" custLinFactNeighborY="-50588"/>
      <dgm:spPr>
        <a:prstGeom prst="roundRect">
          <a:avLst/>
        </a:prstGeom>
        <a:blipFill dpi="0" rotWithShape="1">
          <a:blip xmlns:r="http://schemas.openxmlformats.org/officeDocument/2006/relationships" r:embed="rId10"/>
          <a:srcRect/>
          <a:stretch>
            <a:fillRect l="5304" t="1414" r="-5304" b="-1414"/>
          </a:stretch>
        </a:blipFill>
      </dgm:spPr>
      <dgm:t>
        <a:bodyPr/>
        <a:lstStyle/>
        <a:p>
          <a:endParaRPr lang="ru-RU"/>
        </a:p>
      </dgm:t>
    </dgm:pt>
  </dgm:ptLst>
  <dgm:cxnLst>
    <dgm:cxn modelId="{A40BAFF8-82AA-424A-9016-B01825DEE919}" srcId="{A93F2513-A584-4CC1-B3C4-1885ABC265D2}" destId="{33212F20-B1A0-48C5-A8BA-7DF9AE8572FD}" srcOrd="5" destOrd="0" parTransId="{A029405E-E9A0-4939-BC3E-2751CF0E53E4}" sibTransId="{8A3BEAAC-945B-4A9F-9573-26ED4C62DB82}"/>
    <dgm:cxn modelId="{2CF59E58-C5EB-4437-99BB-4FFBDED6AA52}" type="presOf" srcId="{38C4B839-7B26-447D-B7D6-DB8D3564AD7A}" destId="{AED42BD2-A0F6-43AE-B4D0-DDD4229BDEE0}" srcOrd="0" destOrd="0" presId="urn:microsoft.com/office/officeart/2008/layout/PictureStrips"/>
    <dgm:cxn modelId="{D9ED8F30-000E-455F-94D8-C41AF7544D43}" type="presOf" srcId="{4722CD6A-4935-446A-86AC-08CA31809B80}" destId="{724A516A-A717-4E0B-87EB-24D9DB70520F}" srcOrd="0" destOrd="0" presId="urn:microsoft.com/office/officeart/2008/layout/PictureStrips"/>
    <dgm:cxn modelId="{717EEAFD-8088-4827-9D5A-4A436DA1F3D6}" type="presOf" srcId="{33212F20-B1A0-48C5-A8BA-7DF9AE8572FD}" destId="{2AF92545-67A2-452C-933A-CFEAC2BF664A}" srcOrd="0" destOrd="0" presId="urn:microsoft.com/office/officeart/2008/layout/PictureStrips"/>
    <dgm:cxn modelId="{2EEFB414-1B7B-46AB-A198-F257CA778571}" type="presOf" srcId="{EB919903-94D4-42F9-8CCA-023E6C3409EB}" destId="{790AF104-EF27-4365-9FA0-0593B11418F6}" srcOrd="0" destOrd="0" presId="urn:microsoft.com/office/officeart/2008/layout/PictureStrips"/>
    <dgm:cxn modelId="{C368E72C-247A-408C-8F7A-C001FBF51442}" type="presOf" srcId="{754D77B1-918E-43FF-BC81-9F3570956D5C}" destId="{2386CFC6-5AFD-4AEE-A563-C6826BD894F9}" srcOrd="0" destOrd="0" presId="urn:microsoft.com/office/officeart/2008/layout/PictureStrips"/>
    <dgm:cxn modelId="{A9F2BA25-2EAB-4A3D-81AD-72A7CE9902E1}" srcId="{A93F2513-A584-4CC1-B3C4-1885ABC265D2}" destId="{754D77B1-918E-43FF-BC81-9F3570956D5C}" srcOrd="3" destOrd="0" parTransId="{11BDED97-3FC8-4A30-8870-AB18E7164D2E}" sibTransId="{7711CD27-F5C9-43E2-BA7D-83ACC5E86E70}"/>
    <dgm:cxn modelId="{4D5F2241-FB08-41D9-A3E2-6E75F96E7B12}" srcId="{A93F2513-A584-4CC1-B3C4-1885ABC265D2}" destId="{1AB13727-41D8-4C8F-A1E9-B777953A998F}" srcOrd="0" destOrd="0" parTransId="{34CC68C4-12B7-4F68-9FD7-60A239835EB2}" sibTransId="{D20B3800-C22D-4A1A-9E05-E2457C81E0E9}"/>
    <dgm:cxn modelId="{1224DB4F-D4F7-4B53-9EC3-0045D7B092F9}" srcId="{A93F2513-A584-4CC1-B3C4-1885ABC265D2}" destId="{EB919903-94D4-42F9-8CCA-023E6C3409EB}" srcOrd="4" destOrd="0" parTransId="{9ADFCF10-ECE8-40D8-92C6-1FD724C255D2}" sibTransId="{F9551120-06B1-47BC-9449-B54CC7FBDBB3}"/>
    <dgm:cxn modelId="{330143A8-D15B-4141-86DC-99284E1CEF16}" type="presOf" srcId="{A93F2513-A584-4CC1-B3C4-1885ABC265D2}" destId="{D2691AC7-8ECD-4D5D-9713-A05FBEB60BA9}" srcOrd="0" destOrd="0" presId="urn:microsoft.com/office/officeart/2008/layout/PictureStrips"/>
    <dgm:cxn modelId="{7A40E7E5-FA83-4E20-8A08-5394981D3CFD}" srcId="{A93F2513-A584-4CC1-B3C4-1885ABC265D2}" destId="{4722CD6A-4935-446A-86AC-08CA31809B80}" srcOrd="2" destOrd="0" parTransId="{94D1316C-CF3B-49BE-B488-8A1DE4E0C922}" sibTransId="{FDC5B924-4708-4812-AB6D-0BFC1496820B}"/>
    <dgm:cxn modelId="{39991D35-C567-48CC-A063-42A73C0AE599}" srcId="{A93F2513-A584-4CC1-B3C4-1885ABC265D2}" destId="{38C4B839-7B26-447D-B7D6-DB8D3564AD7A}" srcOrd="1" destOrd="0" parTransId="{7FF69A56-2DCE-4F45-93AC-EE51AEA9D341}" sibTransId="{538AB816-39A6-4E0F-A6CE-577E8D220330}"/>
    <dgm:cxn modelId="{77BDB736-6925-4C87-BE2A-B58E84A4CA53}" type="presOf" srcId="{1AB13727-41D8-4C8F-A1E9-B777953A998F}" destId="{8338A9FC-BD56-4C0E-9C5A-CC68C68D4075}" srcOrd="0" destOrd="0" presId="urn:microsoft.com/office/officeart/2008/layout/PictureStrips"/>
    <dgm:cxn modelId="{4D8ECE70-E3F7-43C9-8E10-74DA5CEDD8A9}" type="presParOf" srcId="{D2691AC7-8ECD-4D5D-9713-A05FBEB60BA9}" destId="{A795B952-1EFF-4B96-AAFB-2FA629A08E12}" srcOrd="0" destOrd="0" presId="urn:microsoft.com/office/officeart/2008/layout/PictureStrips"/>
    <dgm:cxn modelId="{173B3B1F-AF2E-4BB2-A4BF-6134F2946C02}" type="presParOf" srcId="{A795B952-1EFF-4B96-AAFB-2FA629A08E12}" destId="{8338A9FC-BD56-4C0E-9C5A-CC68C68D4075}" srcOrd="0" destOrd="0" presId="urn:microsoft.com/office/officeart/2008/layout/PictureStrips"/>
    <dgm:cxn modelId="{81243B89-F872-4DD1-BB17-FC57A8AE8C83}" type="presParOf" srcId="{A795B952-1EFF-4B96-AAFB-2FA629A08E12}" destId="{41C1B653-4041-4541-9FC6-7C2442A3BD06}" srcOrd="1" destOrd="0" presId="urn:microsoft.com/office/officeart/2008/layout/PictureStrips"/>
    <dgm:cxn modelId="{718949DF-A373-43D4-BB11-A31C2610FBC0}" type="presParOf" srcId="{D2691AC7-8ECD-4D5D-9713-A05FBEB60BA9}" destId="{B25FD376-2245-48BE-BDC6-49E41C0A51DC}" srcOrd="1" destOrd="0" presId="urn:microsoft.com/office/officeart/2008/layout/PictureStrips"/>
    <dgm:cxn modelId="{D3F4CB04-730D-423F-A107-817900290AA2}" type="presParOf" srcId="{D2691AC7-8ECD-4D5D-9713-A05FBEB60BA9}" destId="{23923C7A-8C7B-4E97-B389-1DA815713A35}" srcOrd="2" destOrd="0" presId="urn:microsoft.com/office/officeart/2008/layout/PictureStrips"/>
    <dgm:cxn modelId="{9A75FFFA-6128-4B26-A1AC-02D68E5844B1}" type="presParOf" srcId="{23923C7A-8C7B-4E97-B389-1DA815713A35}" destId="{AED42BD2-A0F6-43AE-B4D0-DDD4229BDEE0}" srcOrd="0" destOrd="0" presId="urn:microsoft.com/office/officeart/2008/layout/PictureStrips"/>
    <dgm:cxn modelId="{0284BC88-E59D-4F42-95BE-93DF210902CD}" type="presParOf" srcId="{23923C7A-8C7B-4E97-B389-1DA815713A35}" destId="{851D9AC0-E270-434F-8A37-A86FEB9F618D}" srcOrd="1" destOrd="0" presId="urn:microsoft.com/office/officeart/2008/layout/PictureStrips"/>
    <dgm:cxn modelId="{B8CE0B14-962A-4DEA-A6EB-08061EEFD922}" type="presParOf" srcId="{D2691AC7-8ECD-4D5D-9713-A05FBEB60BA9}" destId="{E27B3553-5957-48B5-8545-0A18DBC38FF2}" srcOrd="3" destOrd="0" presId="urn:microsoft.com/office/officeart/2008/layout/PictureStrips"/>
    <dgm:cxn modelId="{C7C68F9F-5B41-4683-A9F8-8571A9DBF471}" type="presParOf" srcId="{D2691AC7-8ECD-4D5D-9713-A05FBEB60BA9}" destId="{DCD0588D-6152-40C3-8BA7-9D03ECAD792A}" srcOrd="4" destOrd="0" presId="urn:microsoft.com/office/officeart/2008/layout/PictureStrips"/>
    <dgm:cxn modelId="{FBB21C93-E817-4A62-9EA3-7D0D55FF11EE}" type="presParOf" srcId="{DCD0588D-6152-40C3-8BA7-9D03ECAD792A}" destId="{724A516A-A717-4E0B-87EB-24D9DB70520F}" srcOrd="0" destOrd="0" presId="urn:microsoft.com/office/officeart/2008/layout/PictureStrips"/>
    <dgm:cxn modelId="{C72C8007-B89D-4568-B0EA-4276A33F9428}" type="presParOf" srcId="{DCD0588D-6152-40C3-8BA7-9D03ECAD792A}" destId="{51E83393-12F6-499F-8C79-929FA05A11B3}" srcOrd="1" destOrd="0" presId="urn:microsoft.com/office/officeart/2008/layout/PictureStrips"/>
    <dgm:cxn modelId="{F8B38AB6-6E94-45C4-870E-D37A00BE6D4C}" type="presParOf" srcId="{D2691AC7-8ECD-4D5D-9713-A05FBEB60BA9}" destId="{E950220B-B086-4ED5-93AD-8C16BFF12341}" srcOrd="5" destOrd="0" presId="urn:microsoft.com/office/officeart/2008/layout/PictureStrips"/>
    <dgm:cxn modelId="{CD7B9F9C-C0D9-4D78-AF25-84792687F632}" type="presParOf" srcId="{D2691AC7-8ECD-4D5D-9713-A05FBEB60BA9}" destId="{FCA5DFB1-6C08-4DC9-AEF1-E5CEB88AF4D9}" srcOrd="6" destOrd="0" presId="urn:microsoft.com/office/officeart/2008/layout/PictureStrips"/>
    <dgm:cxn modelId="{E8F58991-D265-43C5-B7AF-988FAF3D5D13}" type="presParOf" srcId="{FCA5DFB1-6C08-4DC9-AEF1-E5CEB88AF4D9}" destId="{2386CFC6-5AFD-4AEE-A563-C6826BD894F9}" srcOrd="0" destOrd="0" presId="urn:microsoft.com/office/officeart/2008/layout/PictureStrips"/>
    <dgm:cxn modelId="{8FCD1EF9-0325-49A3-A2B8-644200A979F3}" type="presParOf" srcId="{FCA5DFB1-6C08-4DC9-AEF1-E5CEB88AF4D9}" destId="{81230FFD-A19D-4CED-8B88-F559A6290BB4}" srcOrd="1" destOrd="0" presId="urn:microsoft.com/office/officeart/2008/layout/PictureStrips"/>
    <dgm:cxn modelId="{518B053C-DF3C-44BE-80EE-CCFF8B008882}" type="presParOf" srcId="{D2691AC7-8ECD-4D5D-9713-A05FBEB60BA9}" destId="{6875286D-9286-4E53-9D5F-E563261CEAE5}" srcOrd="7" destOrd="0" presId="urn:microsoft.com/office/officeart/2008/layout/PictureStrips"/>
    <dgm:cxn modelId="{20A3566A-9E7D-4BF5-8CF4-41145AE4E77D}" type="presParOf" srcId="{D2691AC7-8ECD-4D5D-9713-A05FBEB60BA9}" destId="{9CCF8761-CDD5-420A-BCFE-F9787B407D4A}" srcOrd="8" destOrd="0" presId="urn:microsoft.com/office/officeart/2008/layout/PictureStrips"/>
    <dgm:cxn modelId="{D46B56FB-5D06-4204-95D7-0388FE97B793}" type="presParOf" srcId="{9CCF8761-CDD5-420A-BCFE-F9787B407D4A}" destId="{790AF104-EF27-4365-9FA0-0593B11418F6}" srcOrd="0" destOrd="0" presId="urn:microsoft.com/office/officeart/2008/layout/PictureStrips"/>
    <dgm:cxn modelId="{F0341B29-21E5-450C-A67C-692D1CD05A93}" type="presParOf" srcId="{9CCF8761-CDD5-420A-BCFE-F9787B407D4A}" destId="{069A772F-CC17-4907-862B-E542A2761974}" srcOrd="1" destOrd="0" presId="urn:microsoft.com/office/officeart/2008/layout/PictureStrips"/>
    <dgm:cxn modelId="{B9F444C2-872D-40C4-BE1C-2363ED980DAD}" type="presParOf" srcId="{D2691AC7-8ECD-4D5D-9713-A05FBEB60BA9}" destId="{AD6FF6B2-9755-497A-9890-FBD2525AFC96}" srcOrd="9" destOrd="0" presId="urn:microsoft.com/office/officeart/2008/layout/PictureStrips"/>
    <dgm:cxn modelId="{5D88F2A5-DF56-46FC-9305-6463683925C0}" type="presParOf" srcId="{D2691AC7-8ECD-4D5D-9713-A05FBEB60BA9}" destId="{CB6464AA-7984-4D32-BB48-35B06D16F738}" srcOrd="10" destOrd="0" presId="urn:microsoft.com/office/officeart/2008/layout/PictureStrips"/>
    <dgm:cxn modelId="{5E4832B0-808A-4CC3-B903-17C996A95C36}" type="presParOf" srcId="{CB6464AA-7984-4D32-BB48-35B06D16F738}" destId="{2AF92545-67A2-452C-933A-CFEAC2BF664A}" srcOrd="0" destOrd="0" presId="urn:microsoft.com/office/officeart/2008/layout/PictureStrips"/>
    <dgm:cxn modelId="{66353591-A8D5-4CFD-A0DC-91CA97E5D272}" type="presParOf" srcId="{CB6464AA-7984-4D32-BB48-35B06D16F738}" destId="{E9BB9D23-1200-49E1-95C3-501A0E9FC5AE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5DE6C0-6A9C-4FF8-9438-2DC1DF50C60A}" type="doc">
      <dgm:prSet loTypeId="urn:microsoft.com/office/officeart/2005/8/layout/hList3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1ECEDD92-5C64-41C1-86E0-0A3DB7B5FA7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800" b="0" dirty="0" smtClean="0">
              <a:solidFill>
                <a:srgbClr val="860000"/>
              </a:solidFill>
            </a:rPr>
            <a:t>РАЙОННЫЕ, ГОРОДСКИЕ (В ГОРОДАХ ОБЛАСТНОГО ПОДЧИНЕНИЯ) ТЕРРИТОРИАЛЬНЫЕ ИЗБИРАТЕЛЬНЫЕ КОМИССИИ</a:t>
          </a:r>
          <a:endParaRPr lang="ru-RU" sz="1800" b="0" dirty="0">
            <a:solidFill>
              <a:srgbClr val="860000"/>
            </a:solidFill>
          </a:endParaRPr>
        </a:p>
      </dgm:t>
    </dgm:pt>
    <dgm:pt modelId="{DCAFE669-410C-42D8-B227-123C887EDD62}" type="parTrans" cxnId="{499F6983-AE31-44C7-AFAF-F97CE1DED9EA}">
      <dgm:prSet/>
      <dgm:spPr/>
      <dgm:t>
        <a:bodyPr/>
        <a:lstStyle/>
        <a:p>
          <a:endParaRPr lang="ru-RU"/>
        </a:p>
      </dgm:t>
    </dgm:pt>
    <dgm:pt modelId="{C1603224-158D-405D-B8F0-D57E460A4E53}" type="sibTrans" cxnId="{499F6983-AE31-44C7-AFAF-F97CE1DED9EA}">
      <dgm:prSet/>
      <dgm:spPr/>
      <dgm:t>
        <a:bodyPr/>
        <a:lstStyle/>
        <a:p>
          <a:endParaRPr lang="ru-RU"/>
        </a:p>
      </dgm:t>
    </dgm:pt>
    <dgm:pt modelId="{0C915744-9BA1-4D7A-BF7D-5F45D518C7C8}">
      <dgm:prSet phldrT="[Текст]" custT="1"/>
      <dgm:spPr/>
      <dgm:t>
        <a:bodyPr/>
        <a:lstStyle/>
        <a:p>
          <a:r>
            <a:rPr lang="ru-RU" sz="1600" dirty="0" smtClean="0"/>
            <a:t>Трудовые коллективы организаций или коллективы их структурных подразделений, насчитывающих не менее 10 работающих </a:t>
          </a:r>
          <a:br>
            <a:rPr lang="ru-RU" sz="1600" dirty="0" smtClean="0"/>
          </a:br>
          <a:r>
            <a:rPr lang="ru-RU" sz="1600" dirty="0" smtClean="0"/>
            <a:t>и расположенных на территории соответствующего района, города</a:t>
          </a:r>
          <a:endParaRPr lang="ru-RU" sz="2000" dirty="0"/>
        </a:p>
      </dgm:t>
    </dgm:pt>
    <dgm:pt modelId="{80EF83D8-0D14-4892-9AA6-F181B5CD033A}" type="parTrans" cxnId="{D9A91468-1EEE-4D17-89F8-858EEBCB50B1}">
      <dgm:prSet/>
      <dgm:spPr/>
      <dgm:t>
        <a:bodyPr/>
        <a:lstStyle/>
        <a:p>
          <a:endParaRPr lang="ru-RU"/>
        </a:p>
      </dgm:t>
    </dgm:pt>
    <dgm:pt modelId="{792D71D5-DCC7-4DD2-9410-739303C77A1F}" type="sibTrans" cxnId="{D9A91468-1EEE-4D17-89F8-858EEBCB50B1}">
      <dgm:prSet/>
      <dgm:spPr/>
      <dgm:t>
        <a:bodyPr/>
        <a:lstStyle/>
        <a:p>
          <a:endParaRPr lang="ru-RU"/>
        </a:p>
      </dgm:t>
    </dgm:pt>
    <dgm:pt modelId="{8D7DA7E5-B8A9-4161-9F7B-8C8ADE28ACF4}">
      <dgm:prSet phldrT="[Текст]" custT="1"/>
      <dgm:spPr/>
      <dgm:t>
        <a:bodyPr/>
        <a:lstStyle/>
        <a:p>
          <a:r>
            <a:rPr lang="ru-RU" sz="1600" dirty="0" smtClean="0"/>
            <a:t>Руководящие органы соответствующих районных, городских </a:t>
          </a:r>
          <a:br>
            <a:rPr lang="ru-RU" sz="1600" dirty="0" smtClean="0"/>
          </a:br>
          <a:r>
            <a:rPr lang="ru-RU" sz="1600" dirty="0" smtClean="0"/>
            <a:t>(в городах областного подчинения) организационных структур политических партий, других общественных объединений </a:t>
          </a:r>
          <a:endParaRPr lang="ru-RU" sz="1600" dirty="0"/>
        </a:p>
      </dgm:t>
    </dgm:pt>
    <dgm:pt modelId="{CE6B71F1-145F-412B-B074-1C307ABFD16A}" type="parTrans" cxnId="{AAFEA531-D7E4-4C9D-AB8C-A74145B3F992}">
      <dgm:prSet/>
      <dgm:spPr/>
      <dgm:t>
        <a:bodyPr/>
        <a:lstStyle/>
        <a:p>
          <a:endParaRPr lang="ru-RU"/>
        </a:p>
      </dgm:t>
    </dgm:pt>
    <dgm:pt modelId="{880DFFBF-531D-4EBF-A9B7-2637040FF881}" type="sibTrans" cxnId="{AAFEA531-D7E4-4C9D-AB8C-A74145B3F992}">
      <dgm:prSet/>
      <dgm:spPr/>
      <dgm:t>
        <a:bodyPr/>
        <a:lstStyle/>
        <a:p>
          <a:endParaRPr lang="ru-RU"/>
        </a:p>
      </dgm:t>
    </dgm:pt>
    <dgm:pt modelId="{8FCDCC41-4619-4EBF-B139-85277B2402E8}">
      <dgm:prSet phldrT="[Текст]" custT="1"/>
      <dgm:spPr/>
      <dgm:t>
        <a:bodyPr/>
        <a:lstStyle/>
        <a:p>
          <a:r>
            <a:rPr lang="ru-RU" sz="1600" dirty="0" smtClean="0"/>
            <a:t>Избиратели в количестве не менее 10 человек, проживающие на территории соответствующего района, города</a:t>
          </a:r>
          <a:endParaRPr lang="ru-RU" sz="1600" dirty="0"/>
        </a:p>
      </dgm:t>
    </dgm:pt>
    <dgm:pt modelId="{8B075532-79DE-4167-8498-4B3BD9206095}" type="parTrans" cxnId="{E7010782-96AC-4742-BF3D-FFBE9620E650}">
      <dgm:prSet/>
      <dgm:spPr/>
      <dgm:t>
        <a:bodyPr/>
        <a:lstStyle/>
        <a:p>
          <a:endParaRPr lang="ru-RU"/>
        </a:p>
      </dgm:t>
    </dgm:pt>
    <dgm:pt modelId="{12A329C7-5D1C-4F3E-ACB3-F9C09D9FDDC9}" type="sibTrans" cxnId="{E7010782-96AC-4742-BF3D-FFBE9620E650}">
      <dgm:prSet/>
      <dgm:spPr/>
      <dgm:t>
        <a:bodyPr/>
        <a:lstStyle/>
        <a:p>
          <a:endParaRPr lang="ru-RU"/>
        </a:p>
      </dgm:t>
    </dgm:pt>
    <dgm:pt modelId="{F4B224D5-BD78-48EC-8BF9-B37592E2F841}" type="pres">
      <dgm:prSet presAssocID="{845DE6C0-6A9C-4FF8-9438-2DC1DF50C60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836C09-CA32-4117-A978-A71036F6DE36}" type="pres">
      <dgm:prSet presAssocID="{1ECEDD92-5C64-41C1-86E0-0A3DB7B5FA7D}" presName="roof" presStyleLbl="dkBgShp" presStyleIdx="0" presStyleCnt="2" custScaleY="58333" custLinFactNeighborY="-5832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CAB96DB9-8B19-4130-AC96-BC4C6A393119}" type="pres">
      <dgm:prSet presAssocID="{1ECEDD92-5C64-41C1-86E0-0A3DB7B5FA7D}" presName="pillars" presStyleCnt="0"/>
      <dgm:spPr/>
    </dgm:pt>
    <dgm:pt modelId="{9F3297F1-7F6B-4078-9E17-17447EF87499}" type="pres">
      <dgm:prSet presAssocID="{1ECEDD92-5C64-41C1-86E0-0A3DB7B5FA7D}" presName="pillar1" presStyleLbl="node1" presStyleIdx="0" presStyleCnt="3" custScaleX="94475" custScaleY="83598" custLinFactNeighborX="-147" custLinFactNeighborY="135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C034B50-85EA-49A0-82A3-1F2771317A7E}" type="pres">
      <dgm:prSet presAssocID="{0C915744-9BA1-4D7A-BF7D-5F45D518C7C8}" presName="pillarX" presStyleLbl="node1" presStyleIdx="1" presStyleCnt="3" custScaleX="101003" custScaleY="83598" custLinFactNeighborX="-1305" custLinFactNeighborY="135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4DD1DD4B-FCA5-421E-B5A7-A4D109B651D6}" type="pres">
      <dgm:prSet presAssocID="{8FCDCC41-4619-4EBF-B139-85277B2402E8}" presName="pillarX" presStyleLbl="node1" presStyleIdx="2" presStyleCnt="3" custScaleY="82540" custLinFactNeighborX="71" custLinFactNeighborY="135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5352E45-4D38-4D2F-88D6-7BD07885E115}" type="pres">
      <dgm:prSet presAssocID="{1ECEDD92-5C64-41C1-86E0-0A3DB7B5FA7D}" presName="base" presStyleLbl="dkBgShp" presStyleIdx="1" presStyleCnt="2" custScaleY="35714" custLinFactNeighborY="43010"/>
      <dgm:spPr/>
    </dgm:pt>
  </dgm:ptLst>
  <dgm:cxnLst>
    <dgm:cxn modelId="{4A2DCE6C-6D9F-4A0F-837E-6A72CFEFFE1A}" type="presOf" srcId="{8D7DA7E5-B8A9-4161-9F7B-8C8ADE28ACF4}" destId="{9F3297F1-7F6B-4078-9E17-17447EF87499}" srcOrd="0" destOrd="0" presId="urn:microsoft.com/office/officeart/2005/8/layout/hList3"/>
    <dgm:cxn modelId="{9E51B9B5-5FB2-4CA4-930C-E41338630F00}" type="presOf" srcId="{1ECEDD92-5C64-41C1-86E0-0A3DB7B5FA7D}" destId="{AE836C09-CA32-4117-A978-A71036F6DE36}" srcOrd="0" destOrd="0" presId="urn:microsoft.com/office/officeart/2005/8/layout/hList3"/>
    <dgm:cxn modelId="{08A270D3-AAC4-40B6-8498-8EEF92262E76}" type="presOf" srcId="{8FCDCC41-4619-4EBF-B139-85277B2402E8}" destId="{4DD1DD4B-FCA5-421E-B5A7-A4D109B651D6}" srcOrd="0" destOrd="0" presId="urn:microsoft.com/office/officeart/2005/8/layout/hList3"/>
    <dgm:cxn modelId="{AAFEA531-D7E4-4C9D-AB8C-A74145B3F992}" srcId="{1ECEDD92-5C64-41C1-86E0-0A3DB7B5FA7D}" destId="{8D7DA7E5-B8A9-4161-9F7B-8C8ADE28ACF4}" srcOrd="0" destOrd="0" parTransId="{CE6B71F1-145F-412B-B074-1C307ABFD16A}" sibTransId="{880DFFBF-531D-4EBF-A9B7-2637040FF881}"/>
    <dgm:cxn modelId="{E7010782-96AC-4742-BF3D-FFBE9620E650}" srcId="{1ECEDD92-5C64-41C1-86E0-0A3DB7B5FA7D}" destId="{8FCDCC41-4619-4EBF-B139-85277B2402E8}" srcOrd="2" destOrd="0" parTransId="{8B075532-79DE-4167-8498-4B3BD9206095}" sibTransId="{12A329C7-5D1C-4F3E-ACB3-F9C09D9FDDC9}"/>
    <dgm:cxn modelId="{5E37E39C-259C-4875-B3F4-7B177783BAAE}" type="presOf" srcId="{0C915744-9BA1-4D7A-BF7D-5F45D518C7C8}" destId="{7C034B50-85EA-49A0-82A3-1F2771317A7E}" srcOrd="0" destOrd="0" presId="urn:microsoft.com/office/officeart/2005/8/layout/hList3"/>
    <dgm:cxn modelId="{D9A91468-1EEE-4D17-89F8-858EEBCB50B1}" srcId="{1ECEDD92-5C64-41C1-86E0-0A3DB7B5FA7D}" destId="{0C915744-9BA1-4D7A-BF7D-5F45D518C7C8}" srcOrd="1" destOrd="0" parTransId="{80EF83D8-0D14-4892-9AA6-F181B5CD033A}" sibTransId="{792D71D5-DCC7-4DD2-9410-739303C77A1F}"/>
    <dgm:cxn modelId="{DE9A1409-4B1C-41A6-8D49-C1D7E3D599C5}" type="presOf" srcId="{845DE6C0-6A9C-4FF8-9438-2DC1DF50C60A}" destId="{F4B224D5-BD78-48EC-8BF9-B37592E2F841}" srcOrd="0" destOrd="0" presId="urn:microsoft.com/office/officeart/2005/8/layout/hList3"/>
    <dgm:cxn modelId="{499F6983-AE31-44C7-AFAF-F97CE1DED9EA}" srcId="{845DE6C0-6A9C-4FF8-9438-2DC1DF50C60A}" destId="{1ECEDD92-5C64-41C1-86E0-0A3DB7B5FA7D}" srcOrd="0" destOrd="0" parTransId="{DCAFE669-410C-42D8-B227-123C887EDD62}" sibTransId="{C1603224-158D-405D-B8F0-D57E460A4E53}"/>
    <dgm:cxn modelId="{D02379B1-08AB-4E2B-8F2B-64BB6E130114}" type="presParOf" srcId="{F4B224D5-BD78-48EC-8BF9-B37592E2F841}" destId="{AE836C09-CA32-4117-A978-A71036F6DE36}" srcOrd="0" destOrd="0" presId="urn:microsoft.com/office/officeart/2005/8/layout/hList3"/>
    <dgm:cxn modelId="{75A732EE-C484-4951-A4AD-AD03F86E35DE}" type="presParOf" srcId="{F4B224D5-BD78-48EC-8BF9-B37592E2F841}" destId="{CAB96DB9-8B19-4130-AC96-BC4C6A393119}" srcOrd="1" destOrd="0" presId="urn:microsoft.com/office/officeart/2005/8/layout/hList3"/>
    <dgm:cxn modelId="{5665FFA7-E48A-48F8-BEF1-B6907A88A526}" type="presParOf" srcId="{CAB96DB9-8B19-4130-AC96-BC4C6A393119}" destId="{9F3297F1-7F6B-4078-9E17-17447EF87499}" srcOrd="0" destOrd="0" presId="urn:microsoft.com/office/officeart/2005/8/layout/hList3"/>
    <dgm:cxn modelId="{A1306D0D-3653-4BA8-BDED-87AD43B088C4}" type="presParOf" srcId="{CAB96DB9-8B19-4130-AC96-BC4C6A393119}" destId="{7C034B50-85EA-49A0-82A3-1F2771317A7E}" srcOrd="1" destOrd="0" presId="urn:microsoft.com/office/officeart/2005/8/layout/hList3"/>
    <dgm:cxn modelId="{10922FEC-9478-420C-9FA7-556DFA8CF75D}" type="presParOf" srcId="{CAB96DB9-8B19-4130-AC96-BC4C6A393119}" destId="{4DD1DD4B-FCA5-421E-B5A7-A4D109B651D6}" srcOrd="2" destOrd="0" presId="urn:microsoft.com/office/officeart/2005/8/layout/hList3"/>
    <dgm:cxn modelId="{3ED1C114-D919-46D7-AAD5-531402A356EA}" type="presParOf" srcId="{F4B224D5-BD78-48EC-8BF9-B37592E2F841}" destId="{75352E45-4D38-4D2F-88D6-7BD07885E11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5DE6C0-6A9C-4FF8-9438-2DC1DF50C60A}" type="doc">
      <dgm:prSet loTypeId="urn:microsoft.com/office/officeart/2005/8/layout/hList3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1ECEDD92-5C64-41C1-86E0-0A3DB7B5FA7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000" b="0" dirty="0" smtClean="0">
              <a:solidFill>
                <a:srgbClr val="860000"/>
              </a:solidFill>
            </a:rPr>
            <a:t>ГОРОДСКИЕ (В ГОРОДАХ РАЙОННОГО ПОДЧИНЕНИЯ) </a:t>
          </a:r>
        </a:p>
        <a:p>
          <a:pPr algn="ctr"/>
          <a:r>
            <a:rPr lang="ru-RU" sz="2000" b="0" dirty="0" smtClean="0">
              <a:solidFill>
                <a:srgbClr val="860000"/>
              </a:solidFill>
            </a:rPr>
            <a:t>ТЕРРИТОРИАЛЬНЫЕ ИЗБИРАТЕЛЬНЫЕ КОМИССИИ</a:t>
          </a:r>
          <a:endParaRPr lang="ru-RU" sz="2000" b="0" dirty="0">
            <a:solidFill>
              <a:srgbClr val="860000"/>
            </a:solidFill>
          </a:endParaRPr>
        </a:p>
      </dgm:t>
    </dgm:pt>
    <dgm:pt modelId="{DCAFE669-410C-42D8-B227-123C887EDD62}" type="parTrans" cxnId="{499F6983-AE31-44C7-AFAF-F97CE1DED9EA}">
      <dgm:prSet/>
      <dgm:spPr/>
      <dgm:t>
        <a:bodyPr/>
        <a:lstStyle/>
        <a:p>
          <a:endParaRPr lang="ru-RU"/>
        </a:p>
      </dgm:t>
    </dgm:pt>
    <dgm:pt modelId="{C1603224-158D-405D-B8F0-D57E460A4E53}" type="sibTrans" cxnId="{499F6983-AE31-44C7-AFAF-F97CE1DED9EA}">
      <dgm:prSet/>
      <dgm:spPr/>
      <dgm:t>
        <a:bodyPr/>
        <a:lstStyle/>
        <a:p>
          <a:endParaRPr lang="ru-RU"/>
        </a:p>
      </dgm:t>
    </dgm:pt>
    <dgm:pt modelId="{0C915744-9BA1-4D7A-BF7D-5F45D518C7C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Трудовые коллективы организаций или коллективы их структурных подразделений, насчитывающих не менее 10 работающих </a:t>
          </a:r>
          <a:br>
            <a:rPr lang="ru-RU" sz="1600" dirty="0" smtClean="0"/>
          </a:br>
          <a:r>
            <a:rPr lang="ru-RU" sz="1600" dirty="0" smtClean="0"/>
            <a:t>и расположенных на территории города</a:t>
          </a:r>
          <a:endParaRPr lang="ru-RU" sz="2000" dirty="0" smtClean="0"/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dirty="0" smtClean="0"/>
            <a:t>районного подчинения </a:t>
          </a:r>
          <a:endParaRPr lang="ru-RU" sz="2000" dirty="0"/>
        </a:p>
      </dgm:t>
    </dgm:pt>
    <dgm:pt modelId="{80EF83D8-0D14-4892-9AA6-F181B5CD033A}" type="parTrans" cxnId="{D9A91468-1EEE-4D17-89F8-858EEBCB50B1}">
      <dgm:prSet/>
      <dgm:spPr/>
      <dgm:t>
        <a:bodyPr/>
        <a:lstStyle/>
        <a:p>
          <a:endParaRPr lang="ru-RU"/>
        </a:p>
      </dgm:t>
    </dgm:pt>
    <dgm:pt modelId="{792D71D5-DCC7-4DD2-9410-739303C77A1F}" type="sibTrans" cxnId="{D9A91468-1EEE-4D17-89F8-858EEBCB50B1}">
      <dgm:prSet/>
      <dgm:spPr/>
      <dgm:t>
        <a:bodyPr/>
        <a:lstStyle/>
        <a:p>
          <a:endParaRPr lang="ru-RU"/>
        </a:p>
      </dgm:t>
    </dgm:pt>
    <dgm:pt modelId="{8D7DA7E5-B8A9-4161-9F7B-8C8ADE28ACF4}">
      <dgm:prSet phldrT="[Текст]" custT="1"/>
      <dgm:spPr/>
      <dgm:t>
        <a:bodyPr/>
        <a:lstStyle/>
        <a:p>
          <a:r>
            <a:rPr lang="ru-RU" sz="1600" dirty="0" smtClean="0"/>
            <a:t>Руководящие органы городских (в городах районного подчинения) организационных структур политических партий, других общественных объединений, собрания их первичных организаций </a:t>
          </a:r>
          <a:endParaRPr lang="ru-RU" sz="1600" dirty="0"/>
        </a:p>
      </dgm:t>
    </dgm:pt>
    <dgm:pt modelId="{CE6B71F1-145F-412B-B074-1C307ABFD16A}" type="parTrans" cxnId="{AAFEA531-D7E4-4C9D-AB8C-A74145B3F992}">
      <dgm:prSet/>
      <dgm:spPr/>
      <dgm:t>
        <a:bodyPr/>
        <a:lstStyle/>
        <a:p>
          <a:endParaRPr lang="ru-RU"/>
        </a:p>
      </dgm:t>
    </dgm:pt>
    <dgm:pt modelId="{880DFFBF-531D-4EBF-A9B7-2637040FF881}" type="sibTrans" cxnId="{AAFEA531-D7E4-4C9D-AB8C-A74145B3F992}">
      <dgm:prSet/>
      <dgm:spPr/>
      <dgm:t>
        <a:bodyPr/>
        <a:lstStyle/>
        <a:p>
          <a:endParaRPr lang="ru-RU"/>
        </a:p>
      </dgm:t>
    </dgm:pt>
    <dgm:pt modelId="{8FCDCC41-4619-4EBF-B139-85277B2402E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Избиратели в количестве не менее 10 человек, проживающие на территории города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dirty="0" smtClean="0"/>
            <a:t>районного подчинения</a:t>
          </a:r>
          <a:endParaRPr lang="ru-RU" sz="1600" dirty="0"/>
        </a:p>
      </dgm:t>
    </dgm:pt>
    <dgm:pt modelId="{8B075532-79DE-4167-8498-4B3BD9206095}" type="parTrans" cxnId="{E7010782-96AC-4742-BF3D-FFBE9620E650}">
      <dgm:prSet/>
      <dgm:spPr/>
      <dgm:t>
        <a:bodyPr/>
        <a:lstStyle/>
        <a:p>
          <a:endParaRPr lang="ru-RU"/>
        </a:p>
      </dgm:t>
    </dgm:pt>
    <dgm:pt modelId="{12A329C7-5D1C-4F3E-ACB3-F9C09D9FDDC9}" type="sibTrans" cxnId="{E7010782-96AC-4742-BF3D-FFBE9620E650}">
      <dgm:prSet/>
      <dgm:spPr/>
      <dgm:t>
        <a:bodyPr/>
        <a:lstStyle/>
        <a:p>
          <a:endParaRPr lang="ru-RU"/>
        </a:p>
      </dgm:t>
    </dgm:pt>
    <dgm:pt modelId="{F4B224D5-BD78-48EC-8BF9-B37592E2F841}" type="pres">
      <dgm:prSet presAssocID="{845DE6C0-6A9C-4FF8-9438-2DC1DF50C60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836C09-CA32-4117-A978-A71036F6DE36}" type="pres">
      <dgm:prSet presAssocID="{1ECEDD92-5C64-41C1-86E0-0A3DB7B5FA7D}" presName="roof" presStyleLbl="dkBgShp" presStyleIdx="0" presStyleCnt="2" custScaleY="43924" custLinFactNeighborX="844" custLinFactNeighborY="-10417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CAB96DB9-8B19-4130-AC96-BC4C6A393119}" type="pres">
      <dgm:prSet presAssocID="{1ECEDD92-5C64-41C1-86E0-0A3DB7B5FA7D}" presName="pillars" presStyleCnt="0"/>
      <dgm:spPr/>
    </dgm:pt>
    <dgm:pt modelId="{9F3297F1-7F6B-4078-9E17-17447EF87499}" type="pres">
      <dgm:prSet presAssocID="{1ECEDD92-5C64-41C1-86E0-0A3DB7B5FA7D}" presName="pillar1" presStyleLbl="node1" presStyleIdx="0" presStyleCnt="3" custScaleX="96293" custScaleY="83598" custLinFactNeighborX="-7654" custLinFactNeighborY="1397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C034B50-85EA-49A0-82A3-1F2771317A7E}" type="pres">
      <dgm:prSet presAssocID="{0C915744-9BA1-4D7A-BF7D-5F45D518C7C8}" presName="pillarX" presStyleLbl="node1" presStyleIdx="1" presStyleCnt="3" custScaleX="103899" custScaleY="83598" custLinFactNeighborX="-36" custLinFactNeighborY="1424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4DD1DD4B-FCA5-421E-B5A7-A4D109B651D6}" type="pres">
      <dgm:prSet presAssocID="{8FCDCC41-4619-4EBF-B139-85277B2402E8}" presName="pillarX" presStyleLbl="node1" presStyleIdx="2" presStyleCnt="3" custScaleY="82713" custLinFactNeighborX="-25" custLinFactNeighborY="1470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5352E45-4D38-4D2F-88D6-7BD07885E115}" type="pres">
      <dgm:prSet presAssocID="{1ECEDD92-5C64-41C1-86E0-0A3DB7B5FA7D}" presName="base" presStyleLbl="dkBgShp" presStyleIdx="1" presStyleCnt="2" custScaleY="62500" custLinFactNeighborY="53086"/>
      <dgm:spPr/>
    </dgm:pt>
  </dgm:ptLst>
  <dgm:cxnLst>
    <dgm:cxn modelId="{4FE00BE7-9826-4FD9-BD46-C0D78965664B}" type="presOf" srcId="{8FCDCC41-4619-4EBF-B139-85277B2402E8}" destId="{4DD1DD4B-FCA5-421E-B5A7-A4D109B651D6}" srcOrd="0" destOrd="0" presId="urn:microsoft.com/office/officeart/2005/8/layout/hList3"/>
    <dgm:cxn modelId="{B146EE43-5D72-4641-8436-2062FA59C0C5}" type="presOf" srcId="{1ECEDD92-5C64-41C1-86E0-0A3DB7B5FA7D}" destId="{AE836C09-CA32-4117-A978-A71036F6DE36}" srcOrd="0" destOrd="0" presId="urn:microsoft.com/office/officeart/2005/8/layout/hList3"/>
    <dgm:cxn modelId="{DCD720C4-FFFD-4595-B34D-2BFD117CD136}" type="presOf" srcId="{0C915744-9BA1-4D7A-BF7D-5F45D518C7C8}" destId="{7C034B50-85EA-49A0-82A3-1F2771317A7E}" srcOrd="0" destOrd="0" presId="urn:microsoft.com/office/officeart/2005/8/layout/hList3"/>
    <dgm:cxn modelId="{C38784B2-F911-40B7-BEAC-51B93331B5D2}" type="presOf" srcId="{845DE6C0-6A9C-4FF8-9438-2DC1DF50C60A}" destId="{F4B224D5-BD78-48EC-8BF9-B37592E2F841}" srcOrd="0" destOrd="0" presId="urn:microsoft.com/office/officeart/2005/8/layout/hList3"/>
    <dgm:cxn modelId="{499F6983-AE31-44C7-AFAF-F97CE1DED9EA}" srcId="{845DE6C0-6A9C-4FF8-9438-2DC1DF50C60A}" destId="{1ECEDD92-5C64-41C1-86E0-0A3DB7B5FA7D}" srcOrd="0" destOrd="0" parTransId="{DCAFE669-410C-42D8-B227-123C887EDD62}" sibTransId="{C1603224-158D-405D-B8F0-D57E460A4E53}"/>
    <dgm:cxn modelId="{AAFEA531-D7E4-4C9D-AB8C-A74145B3F992}" srcId="{1ECEDD92-5C64-41C1-86E0-0A3DB7B5FA7D}" destId="{8D7DA7E5-B8A9-4161-9F7B-8C8ADE28ACF4}" srcOrd="0" destOrd="0" parTransId="{CE6B71F1-145F-412B-B074-1C307ABFD16A}" sibTransId="{880DFFBF-531D-4EBF-A9B7-2637040FF881}"/>
    <dgm:cxn modelId="{31F037D1-A7BE-45F4-9E8F-0B931EE652FB}" type="presOf" srcId="{8D7DA7E5-B8A9-4161-9F7B-8C8ADE28ACF4}" destId="{9F3297F1-7F6B-4078-9E17-17447EF87499}" srcOrd="0" destOrd="0" presId="urn:microsoft.com/office/officeart/2005/8/layout/hList3"/>
    <dgm:cxn modelId="{E7010782-96AC-4742-BF3D-FFBE9620E650}" srcId="{1ECEDD92-5C64-41C1-86E0-0A3DB7B5FA7D}" destId="{8FCDCC41-4619-4EBF-B139-85277B2402E8}" srcOrd="2" destOrd="0" parTransId="{8B075532-79DE-4167-8498-4B3BD9206095}" sibTransId="{12A329C7-5D1C-4F3E-ACB3-F9C09D9FDDC9}"/>
    <dgm:cxn modelId="{D9A91468-1EEE-4D17-89F8-858EEBCB50B1}" srcId="{1ECEDD92-5C64-41C1-86E0-0A3DB7B5FA7D}" destId="{0C915744-9BA1-4D7A-BF7D-5F45D518C7C8}" srcOrd="1" destOrd="0" parTransId="{80EF83D8-0D14-4892-9AA6-F181B5CD033A}" sibTransId="{792D71D5-DCC7-4DD2-9410-739303C77A1F}"/>
    <dgm:cxn modelId="{5C24F949-7441-4D56-B0EA-5F543D186186}" type="presParOf" srcId="{F4B224D5-BD78-48EC-8BF9-B37592E2F841}" destId="{AE836C09-CA32-4117-A978-A71036F6DE36}" srcOrd="0" destOrd="0" presId="urn:microsoft.com/office/officeart/2005/8/layout/hList3"/>
    <dgm:cxn modelId="{AF1DCC44-7FA2-4944-8065-BC0D47BF861F}" type="presParOf" srcId="{F4B224D5-BD78-48EC-8BF9-B37592E2F841}" destId="{CAB96DB9-8B19-4130-AC96-BC4C6A393119}" srcOrd="1" destOrd="0" presId="urn:microsoft.com/office/officeart/2005/8/layout/hList3"/>
    <dgm:cxn modelId="{100D38EA-EEC1-4167-A98E-B6DD1C78AAAF}" type="presParOf" srcId="{CAB96DB9-8B19-4130-AC96-BC4C6A393119}" destId="{9F3297F1-7F6B-4078-9E17-17447EF87499}" srcOrd="0" destOrd="0" presId="urn:microsoft.com/office/officeart/2005/8/layout/hList3"/>
    <dgm:cxn modelId="{11D81056-E4AA-4B8A-8693-87168FC726DF}" type="presParOf" srcId="{CAB96DB9-8B19-4130-AC96-BC4C6A393119}" destId="{7C034B50-85EA-49A0-82A3-1F2771317A7E}" srcOrd="1" destOrd="0" presId="urn:microsoft.com/office/officeart/2005/8/layout/hList3"/>
    <dgm:cxn modelId="{B106FFB3-B9F5-4676-A93E-5FAD67292BE1}" type="presParOf" srcId="{CAB96DB9-8B19-4130-AC96-BC4C6A393119}" destId="{4DD1DD4B-FCA5-421E-B5A7-A4D109B651D6}" srcOrd="2" destOrd="0" presId="urn:microsoft.com/office/officeart/2005/8/layout/hList3"/>
    <dgm:cxn modelId="{77044C75-92A6-4850-8BD9-9DE204B8878B}" type="presParOf" srcId="{F4B224D5-BD78-48EC-8BF9-B37592E2F841}" destId="{75352E45-4D38-4D2F-88D6-7BD07885E11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45DE6C0-6A9C-4FF8-9438-2DC1DF50C60A}" type="doc">
      <dgm:prSet loTypeId="urn:microsoft.com/office/officeart/2005/8/layout/hList3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1ECEDD92-5C64-41C1-86E0-0A3DB7B5FA7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000" b="0" dirty="0" smtClean="0">
              <a:solidFill>
                <a:srgbClr val="860000"/>
              </a:solidFill>
            </a:rPr>
            <a:t>ПОСЕЛКОВЫЕ , СЕЛЬСКИЕ </a:t>
          </a:r>
        </a:p>
        <a:p>
          <a:pPr algn="ctr"/>
          <a:r>
            <a:rPr lang="ru-RU" sz="2000" b="0" dirty="0" smtClean="0">
              <a:solidFill>
                <a:srgbClr val="860000"/>
              </a:solidFill>
            </a:rPr>
            <a:t>ТЕРРИТОРИАЛЬНЫЕ ИЗБИРАТЕЛЬНЫЕ КОМИССИИ</a:t>
          </a:r>
          <a:endParaRPr lang="ru-RU" sz="2000" b="0" dirty="0">
            <a:solidFill>
              <a:srgbClr val="860000"/>
            </a:solidFill>
          </a:endParaRPr>
        </a:p>
      </dgm:t>
    </dgm:pt>
    <dgm:pt modelId="{DCAFE669-410C-42D8-B227-123C887EDD62}" type="parTrans" cxnId="{499F6983-AE31-44C7-AFAF-F97CE1DED9EA}">
      <dgm:prSet/>
      <dgm:spPr/>
      <dgm:t>
        <a:bodyPr/>
        <a:lstStyle/>
        <a:p>
          <a:endParaRPr lang="ru-RU"/>
        </a:p>
      </dgm:t>
    </dgm:pt>
    <dgm:pt modelId="{C1603224-158D-405D-B8F0-D57E460A4E53}" type="sibTrans" cxnId="{499F6983-AE31-44C7-AFAF-F97CE1DED9EA}">
      <dgm:prSet/>
      <dgm:spPr/>
      <dgm:t>
        <a:bodyPr/>
        <a:lstStyle/>
        <a:p>
          <a:endParaRPr lang="ru-RU"/>
        </a:p>
      </dgm:t>
    </dgm:pt>
    <dgm:pt modelId="{0C915744-9BA1-4D7A-BF7D-5F45D518C7C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Трудовые коллективы организаций или коллективы их структурных подразделений, насчитывающих не менее 10 работающих </a:t>
          </a:r>
          <a:br>
            <a:rPr lang="ru-RU" sz="1600" dirty="0" smtClean="0"/>
          </a:br>
          <a:r>
            <a:rPr lang="ru-RU" sz="1600" dirty="0" smtClean="0"/>
            <a:t>и расположенных на территории поселка, сельсовета </a:t>
          </a:r>
          <a:endParaRPr lang="ru-RU" sz="2000" dirty="0"/>
        </a:p>
      </dgm:t>
    </dgm:pt>
    <dgm:pt modelId="{80EF83D8-0D14-4892-9AA6-F181B5CD033A}" type="parTrans" cxnId="{D9A91468-1EEE-4D17-89F8-858EEBCB50B1}">
      <dgm:prSet/>
      <dgm:spPr/>
      <dgm:t>
        <a:bodyPr/>
        <a:lstStyle/>
        <a:p>
          <a:endParaRPr lang="ru-RU"/>
        </a:p>
      </dgm:t>
    </dgm:pt>
    <dgm:pt modelId="{792D71D5-DCC7-4DD2-9410-739303C77A1F}" type="sibTrans" cxnId="{D9A91468-1EEE-4D17-89F8-858EEBCB50B1}">
      <dgm:prSet/>
      <dgm:spPr/>
      <dgm:t>
        <a:bodyPr/>
        <a:lstStyle/>
        <a:p>
          <a:endParaRPr lang="ru-RU"/>
        </a:p>
      </dgm:t>
    </dgm:pt>
    <dgm:pt modelId="{8D7DA7E5-B8A9-4161-9F7B-8C8ADE28ACF4}">
      <dgm:prSet phldrT="[Текст]" custT="1"/>
      <dgm:spPr/>
      <dgm:t>
        <a:bodyPr/>
        <a:lstStyle/>
        <a:p>
          <a:r>
            <a:rPr lang="ru-RU" sz="1600" dirty="0" smtClean="0"/>
            <a:t>Первичные организации политических партий, других общественных объединений</a:t>
          </a:r>
          <a:endParaRPr lang="ru-RU" sz="1600" dirty="0"/>
        </a:p>
      </dgm:t>
    </dgm:pt>
    <dgm:pt modelId="{CE6B71F1-145F-412B-B074-1C307ABFD16A}" type="parTrans" cxnId="{AAFEA531-D7E4-4C9D-AB8C-A74145B3F992}">
      <dgm:prSet/>
      <dgm:spPr/>
      <dgm:t>
        <a:bodyPr/>
        <a:lstStyle/>
        <a:p>
          <a:endParaRPr lang="ru-RU"/>
        </a:p>
      </dgm:t>
    </dgm:pt>
    <dgm:pt modelId="{880DFFBF-531D-4EBF-A9B7-2637040FF881}" type="sibTrans" cxnId="{AAFEA531-D7E4-4C9D-AB8C-A74145B3F992}">
      <dgm:prSet/>
      <dgm:spPr/>
      <dgm:t>
        <a:bodyPr/>
        <a:lstStyle/>
        <a:p>
          <a:endParaRPr lang="ru-RU"/>
        </a:p>
      </dgm:t>
    </dgm:pt>
    <dgm:pt modelId="{8FCDCC41-4619-4EBF-B139-85277B2402E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Избиратели в количестве не менее 10 человек, проживающие на территории поселка, сельсовета</a:t>
          </a:r>
          <a:endParaRPr lang="ru-RU" sz="1600" dirty="0"/>
        </a:p>
      </dgm:t>
    </dgm:pt>
    <dgm:pt modelId="{8B075532-79DE-4167-8498-4B3BD9206095}" type="parTrans" cxnId="{E7010782-96AC-4742-BF3D-FFBE9620E650}">
      <dgm:prSet/>
      <dgm:spPr/>
      <dgm:t>
        <a:bodyPr/>
        <a:lstStyle/>
        <a:p>
          <a:endParaRPr lang="ru-RU"/>
        </a:p>
      </dgm:t>
    </dgm:pt>
    <dgm:pt modelId="{12A329C7-5D1C-4F3E-ACB3-F9C09D9FDDC9}" type="sibTrans" cxnId="{E7010782-96AC-4742-BF3D-FFBE9620E650}">
      <dgm:prSet/>
      <dgm:spPr/>
      <dgm:t>
        <a:bodyPr/>
        <a:lstStyle/>
        <a:p>
          <a:endParaRPr lang="ru-RU"/>
        </a:p>
      </dgm:t>
    </dgm:pt>
    <dgm:pt modelId="{F4B224D5-BD78-48EC-8BF9-B37592E2F841}" type="pres">
      <dgm:prSet presAssocID="{845DE6C0-6A9C-4FF8-9438-2DC1DF50C60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836C09-CA32-4117-A978-A71036F6DE36}" type="pres">
      <dgm:prSet presAssocID="{1ECEDD92-5C64-41C1-86E0-0A3DB7B5FA7D}" presName="roof" presStyleLbl="dkBgShp" presStyleIdx="0" presStyleCnt="2" custScaleY="43924" custLinFactNeighborX="844" custLinFactNeighborY="-10417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CAB96DB9-8B19-4130-AC96-BC4C6A393119}" type="pres">
      <dgm:prSet presAssocID="{1ECEDD92-5C64-41C1-86E0-0A3DB7B5FA7D}" presName="pillars" presStyleCnt="0"/>
      <dgm:spPr/>
    </dgm:pt>
    <dgm:pt modelId="{9F3297F1-7F6B-4078-9E17-17447EF87499}" type="pres">
      <dgm:prSet presAssocID="{1ECEDD92-5C64-41C1-86E0-0A3DB7B5FA7D}" presName="pillar1" presStyleLbl="node1" presStyleIdx="0" presStyleCnt="3" custScaleX="96293" custScaleY="83598" custLinFactNeighborX="-147" custLinFactNeighborY="135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C034B50-85EA-49A0-82A3-1F2771317A7E}" type="pres">
      <dgm:prSet presAssocID="{0C915744-9BA1-4D7A-BF7D-5F45D518C7C8}" presName="pillarX" presStyleLbl="node1" presStyleIdx="1" presStyleCnt="3" custScaleX="103899" custScaleY="83598" custLinFactNeighborX="-1305" custLinFactNeighborY="135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4DD1DD4B-FCA5-421E-B5A7-A4D109B651D6}" type="pres">
      <dgm:prSet presAssocID="{8FCDCC41-4619-4EBF-B139-85277B2402E8}" presName="pillarX" presStyleLbl="node1" presStyleIdx="2" presStyleCnt="3" custScaleY="82540" custLinFactNeighborX="71" custLinFactNeighborY="135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5352E45-4D38-4D2F-88D6-7BD07885E115}" type="pres">
      <dgm:prSet presAssocID="{1ECEDD92-5C64-41C1-86E0-0A3DB7B5FA7D}" presName="base" presStyleLbl="dkBgShp" presStyleIdx="1" presStyleCnt="2" custScaleY="62500" custLinFactNeighborX="844" custLinFactNeighborY="53086"/>
      <dgm:spPr/>
    </dgm:pt>
  </dgm:ptLst>
  <dgm:cxnLst>
    <dgm:cxn modelId="{DD18C439-5D8B-4F12-8D9F-3AD1CF54384C}" type="presOf" srcId="{0C915744-9BA1-4D7A-BF7D-5F45D518C7C8}" destId="{7C034B50-85EA-49A0-82A3-1F2771317A7E}" srcOrd="0" destOrd="0" presId="urn:microsoft.com/office/officeart/2005/8/layout/hList3"/>
    <dgm:cxn modelId="{AAFEA531-D7E4-4C9D-AB8C-A74145B3F992}" srcId="{1ECEDD92-5C64-41C1-86E0-0A3DB7B5FA7D}" destId="{8D7DA7E5-B8A9-4161-9F7B-8C8ADE28ACF4}" srcOrd="0" destOrd="0" parTransId="{CE6B71F1-145F-412B-B074-1C307ABFD16A}" sibTransId="{880DFFBF-531D-4EBF-A9B7-2637040FF881}"/>
    <dgm:cxn modelId="{E7010782-96AC-4742-BF3D-FFBE9620E650}" srcId="{1ECEDD92-5C64-41C1-86E0-0A3DB7B5FA7D}" destId="{8FCDCC41-4619-4EBF-B139-85277B2402E8}" srcOrd="2" destOrd="0" parTransId="{8B075532-79DE-4167-8498-4B3BD9206095}" sibTransId="{12A329C7-5D1C-4F3E-ACB3-F9C09D9FDDC9}"/>
    <dgm:cxn modelId="{70981242-C6E2-4547-885B-ECD415088D66}" type="presOf" srcId="{8FCDCC41-4619-4EBF-B139-85277B2402E8}" destId="{4DD1DD4B-FCA5-421E-B5A7-A4D109B651D6}" srcOrd="0" destOrd="0" presId="urn:microsoft.com/office/officeart/2005/8/layout/hList3"/>
    <dgm:cxn modelId="{D9A91468-1EEE-4D17-89F8-858EEBCB50B1}" srcId="{1ECEDD92-5C64-41C1-86E0-0A3DB7B5FA7D}" destId="{0C915744-9BA1-4D7A-BF7D-5F45D518C7C8}" srcOrd="1" destOrd="0" parTransId="{80EF83D8-0D14-4892-9AA6-F181B5CD033A}" sibTransId="{792D71D5-DCC7-4DD2-9410-739303C77A1F}"/>
    <dgm:cxn modelId="{B0494D2B-1695-4B36-AEEB-2213ED8BA7AB}" type="presOf" srcId="{8D7DA7E5-B8A9-4161-9F7B-8C8ADE28ACF4}" destId="{9F3297F1-7F6B-4078-9E17-17447EF87499}" srcOrd="0" destOrd="0" presId="urn:microsoft.com/office/officeart/2005/8/layout/hList3"/>
    <dgm:cxn modelId="{12A02F09-A9A1-4D3E-B1A9-6B8F2EA78139}" type="presOf" srcId="{1ECEDD92-5C64-41C1-86E0-0A3DB7B5FA7D}" destId="{AE836C09-CA32-4117-A978-A71036F6DE36}" srcOrd="0" destOrd="0" presId="urn:microsoft.com/office/officeart/2005/8/layout/hList3"/>
    <dgm:cxn modelId="{74590777-808F-4066-9603-C41F67352DB5}" type="presOf" srcId="{845DE6C0-6A9C-4FF8-9438-2DC1DF50C60A}" destId="{F4B224D5-BD78-48EC-8BF9-B37592E2F841}" srcOrd="0" destOrd="0" presId="urn:microsoft.com/office/officeart/2005/8/layout/hList3"/>
    <dgm:cxn modelId="{499F6983-AE31-44C7-AFAF-F97CE1DED9EA}" srcId="{845DE6C0-6A9C-4FF8-9438-2DC1DF50C60A}" destId="{1ECEDD92-5C64-41C1-86E0-0A3DB7B5FA7D}" srcOrd="0" destOrd="0" parTransId="{DCAFE669-410C-42D8-B227-123C887EDD62}" sibTransId="{C1603224-158D-405D-B8F0-D57E460A4E53}"/>
    <dgm:cxn modelId="{8F642983-8F77-47B1-9221-25DA7F54AE27}" type="presParOf" srcId="{F4B224D5-BD78-48EC-8BF9-B37592E2F841}" destId="{AE836C09-CA32-4117-A978-A71036F6DE36}" srcOrd="0" destOrd="0" presId="urn:microsoft.com/office/officeart/2005/8/layout/hList3"/>
    <dgm:cxn modelId="{8CD19484-492D-4958-ADE4-6DFA1B78F32A}" type="presParOf" srcId="{F4B224D5-BD78-48EC-8BF9-B37592E2F841}" destId="{CAB96DB9-8B19-4130-AC96-BC4C6A393119}" srcOrd="1" destOrd="0" presId="urn:microsoft.com/office/officeart/2005/8/layout/hList3"/>
    <dgm:cxn modelId="{F3431E23-F5B5-4BFC-93BD-E59183845655}" type="presParOf" srcId="{CAB96DB9-8B19-4130-AC96-BC4C6A393119}" destId="{9F3297F1-7F6B-4078-9E17-17447EF87499}" srcOrd="0" destOrd="0" presId="urn:microsoft.com/office/officeart/2005/8/layout/hList3"/>
    <dgm:cxn modelId="{6912A1E1-88F4-4069-B316-D8BD7141179F}" type="presParOf" srcId="{CAB96DB9-8B19-4130-AC96-BC4C6A393119}" destId="{7C034B50-85EA-49A0-82A3-1F2771317A7E}" srcOrd="1" destOrd="0" presId="urn:microsoft.com/office/officeart/2005/8/layout/hList3"/>
    <dgm:cxn modelId="{9ABC481D-A9B2-43FF-87E1-98CC87DD99D3}" type="presParOf" srcId="{CAB96DB9-8B19-4130-AC96-BC4C6A393119}" destId="{4DD1DD4B-FCA5-421E-B5A7-A4D109B651D6}" srcOrd="2" destOrd="0" presId="urn:microsoft.com/office/officeart/2005/8/layout/hList3"/>
    <dgm:cxn modelId="{0243D3B5-77AB-49D3-AAF2-B0F6DD43F393}" type="presParOf" srcId="{F4B224D5-BD78-48EC-8BF9-B37592E2F841}" destId="{75352E45-4D38-4D2F-88D6-7BD07885E11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45DE6C0-6A9C-4FF8-9438-2DC1DF50C60A}" type="doc">
      <dgm:prSet loTypeId="urn:microsoft.com/office/officeart/2005/8/layout/hList3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1ECEDD92-5C64-41C1-86E0-0A3DB7B5FA7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000" b="0" dirty="0" smtClean="0">
              <a:solidFill>
                <a:srgbClr val="860000"/>
              </a:solidFill>
              <a:latin typeface="Calibri"/>
              <a:cs typeface="Calibri"/>
            </a:rPr>
            <a:t>•</a:t>
          </a:r>
          <a:r>
            <a:rPr lang="ru-RU" sz="1800" b="0" dirty="0" smtClean="0">
              <a:solidFill>
                <a:srgbClr val="860000"/>
              </a:solidFill>
            </a:rPr>
            <a:t>ОКРУЖНЫЕ ИЗБИРАТЕЛЬНЫЕ КОМИССИИ ПО ВЫБОРАМ </a:t>
          </a:r>
          <a:br>
            <a:rPr lang="ru-RU" sz="1800" b="0" dirty="0" smtClean="0">
              <a:solidFill>
                <a:srgbClr val="860000"/>
              </a:solidFill>
            </a:rPr>
          </a:br>
          <a:r>
            <a:rPr lang="ru-RU" sz="1800" b="0" dirty="0" smtClean="0">
              <a:solidFill>
                <a:srgbClr val="860000"/>
              </a:solidFill>
            </a:rPr>
            <a:t>В ОБЛАСТНОЙ СОВЕТ ДЕПУТАТОВ</a:t>
          </a:r>
        </a:p>
        <a:p>
          <a:pPr algn="ctr"/>
          <a:r>
            <a:rPr lang="ru-RU" sz="1800" b="0" dirty="0" smtClean="0">
              <a:solidFill>
                <a:srgbClr val="860000"/>
              </a:solidFill>
              <a:latin typeface="Calibri"/>
              <a:cs typeface="Calibri"/>
            </a:rPr>
            <a:t>•</a:t>
          </a:r>
          <a:r>
            <a:rPr lang="ru-RU" sz="1800" b="0" dirty="0" smtClean="0">
              <a:solidFill>
                <a:srgbClr val="860000"/>
              </a:solidFill>
            </a:rPr>
            <a:t>ТЕРРИТОРИАЛЬНЫЕ ИЗБИРАТЕЛЬНЫЕ КОМИССИИ, ОСУЩЕСТВЛЯЮЩИЕ В РАЙОНАХ  Г.МИНСКА ПОЛНОМОЧИЯ ОКРУЖНЫХ ИЗБИРАТЕЛЬНЫХ КОМИССИЙ ПО ВЫБОРАМ В МИНСКИЙ ГОРОДСКОЙ СОВЕТ ДЕПУТАТОВ</a:t>
          </a:r>
          <a:endParaRPr lang="ru-RU" sz="1800" b="0" dirty="0">
            <a:solidFill>
              <a:srgbClr val="860000"/>
            </a:solidFill>
          </a:endParaRPr>
        </a:p>
      </dgm:t>
    </dgm:pt>
    <dgm:pt modelId="{DCAFE669-410C-42D8-B227-123C887EDD62}" type="parTrans" cxnId="{499F6983-AE31-44C7-AFAF-F97CE1DED9EA}">
      <dgm:prSet/>
      <dgm:spPr/>
      <dgm:t>
        <a:bodyPr/>
        <a:lstStyle/>
        <a:p>
          <a:endParaRPr lang="ru-RU"/>
        </a:p>
      </dgm:t>
    </dgm:pt>
    <dgm:pt modelId="{C1603224-158D-405D-B8F0-D57E460A4E53}" type="sibTrans" cxnId="{499F6983-AE31-44C7-AFAF-F97CE1DED9EA}">
      <dgm:prSet/>
      <dgm:spPr/>
      <dgm:t>
        <a:bodyPr/>
        <a:lstStyle/>
        <a:p>
          <a:endParaRPr lang="ru-RU"/>
        </a:p>
      </dgm:t>
    </dgm:pt>
    <dgm:pt modelId="{0C915744-9BA1-4D7A-BF7D-5F45D518C7C8}">
      <dgm:prSet phldrT="[Текст]" custT="1"/>
      <dgm:spPr/>
      <dgm:t>
        <a:bodyPr/>
        <a:lstStyle/>
        <a:p>
          <a:r>
            <a:rPr lang="ru-RU" sz="1600" dirty="0" smtClean="0"/>
            <a:t>Трудовые коллективы организаций или коллективы их структурных подразделений, насчитывающих не менее 10 работающих и расположенных на территории соответствующего района, города, а городах </a:t>
          </a:r>
          <a:br>
            <a:rPr lang="ru-RU" sz="1600" dirty="0" smtClean="0"/>
          </a:br>
          <a:r>
            <a:rPr lang="ru-RU" sz="1600" dirty="0" smtClean="0"/>
            <a:t>с районным делением – на территории района </a:t>
          </a:r>
          <a:br>
            <a:rPr lang="ru-RU" sz="1600" dirty="0" smtClean="0"/>
          </a:br>
          <a:r>
            <a:rPr lang="ru-RU" sz="1600" dirty="0" smtClean="0"/>
            <a:t>в городе</a:t>
          </a:r>
          <a:r>
            <a:rPr lang="ru-RU" sz="2000" dirty="0" smtClean="0"/>
            <a:t> </a:t>
          </a:r>
          <a:endParaRPr lang="ru-RU" sz="2000" dirty="0"/>
        </a:p>
      </dgm:t>
    </dgm:pt>
    <dgm:pt modelId="{80EF83D8-0D14-4892-9AA6-F181B5CD033A}" type="parTrans" cxnId="{D9A91468-1EEE-4D17-89F8-858EEBCB50B1}">
      <dgm:prSet/>
      <dgm:spPr/>
      <dgm:t>
        <a:bodyPr/>
        <a:lstStyle/>
        <a:p>
          <a:endParaRPr lang="ru-RU"/>
        </a:p>
      </dgm:t>
    </dgm:pt>
    <dgm:pt modelId="{792D71D5-DCC7-4DD2-9410-739303C77A1F}" type="sibTrans" cxnId="{D9A91468-1EEE-4D17-89F8-858EEBCB50B1}">
      <dgm:prSet/>
      <dgm:spPr/>
      <dgm:t>
        <a:bodyPr/>
        <a:lstStyle/>
        <a:p>
          <a:endParaRPr lang="ru-RU"/>
        </a:p>
      </dgm:t>
    </dgm:pt>
    <dgm:pt modelId="{8D7DA7E5-B8A9-4161-9F7B-8C8ADE28ACF4}">
      <dgm:prSet phldrT="[Текст]" custT="1"/>
      <dgm:spPr/>
      <dgm:t>
        <a:bodyPr/>
        <a:lstStyle/>
        <a:p>
          <a:r>
            <a:rPr lang="ru-RU" sz="1600" dirty="0" smtClean="0"/>
            <a:t>Руководящие органы соответствующих областных, Минских городских организационных структур политических партий, других общественных объединений </a:t>
          </a:r>
          <a:endParaRPr lang="ru-RU" sz="1600" dirty="0"/>
        </a:p>
      </dgm:t>
    </dgm:pt>
    <dgm:pt modelId="{CE6B71F1-145F-412B-B074-1C307ABFD16A}" type="parTrans" cxnId="{AAFEA531-D7E4-4C9D-AB8C-A74145B3F992}">
      <dgm:prSet/>
      <dgm:spPr/>
      <dgm:t>
        <a:bodyPr/>
        <a:lstStyle/>
        <a:p>
          <a:endParaRPr lang="ru-RU"/>
        </a:p>
      </dgm:t>
    </dgm:pt>
    <dgm:pt modelId="{880DFFBF-531D-4EBF-A9B7-2637040FF881}" type="sibTrans" cxnId="{AAFEA531-D7E4-4C9D-AB8C-A74145B3F992}">
      <dgm:prSet/>
      <dgm:spPr/>
      <dgm:t>
        <a:bodyPr/>
        <a:lstStyle/>
        <a:p>
          <a:endParaRPr lang="ru-RU"/>
        </a:p>
      </dgm:t>
    </dgm:pt>
    <dgm:pt modelId="{8FCDCC41-4619-4EBF-B139-85277B2402E8}">
      <dgm:prSet phldrT="[Текст]" custT="1"/>
      <dgm:spPr/>
      <dgm:t>
        <a:bodyPr/>
        <a:lstStyle/>
        <a:p>
          <a:r>
            <a:rPr lang="ru-RU" sz="1600" dirty="0" smtClean="0"/>
            <a:t>Избиратели в количестве не менее 10 человек, проживающие на территории соответствующего избирательного округа, </a:t>
          </a:r>
          <a:br>
            <a:rPr lang="ru-RU" sz="1600" dirty="0" smtClean="0"/>
          </a:br>
          <a:r>
            <a:rPr lang="ru-RU" sz="1600" dirty="0" smtClean="0"/>
            <a:t>а в г. Минске – на территории соответствующего района в городе</a:t>
          </a:r>
          <a:endParaRPr lang="ru-RU" sz="1600" dirty="0"/>
        </a:p>
      </dgm:t>
    </dgm:pt>
    <dgm:pt modelId="{8B075532-79DE-4167-8498-4B3BD9206095}" type="parTrans" cxnId="{E7010782-96AC-4742-BF3D-FFBE9620E650}">
      <dgm:prSet/>
      <dgm:spPr/>
      <dgm:t>
        <a:bodyPr/>
        <a:lstStyle/>
        <a:p>
          <a:endParaRPr lang="ru-RU"/>
        </a:p>
      </dgm:t>
    </dgm:pt>
    <dgm:pt modelId="{12A329C7-5D1C-4F3E-ACB3-F9C09D9FDDC9}" type="sibTrans" cxnId="{E7010782-96AC-4742-BF3D-FFBE9620E650}">
      <dgm:prSet/>
      <dgm:spPr/>
      <dgm:t>
        <a:bodyPr/>
        <a:lstStyle/>
        <a:p>
          <a:endParaRPr lang="ru-RU"/>
        </a:p>
      </dgm:t>
    </dgm:pt>
    <dgm:pt modelId="{F4B224D5-BD78-48EC-8BF9-B37592E2F841}" type="pres">
      <dgm:prSet presAssocID="{845DE6C0-6A9C-4FF8-9438-2DC1DF50C60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836C09-CA32-4117-A978-A71036F6DE36}" type="pres">
      <dgm:prSet presAssocID="{1ECEDD92-5C64-41C1-86E0-0A3DB7B5FA7D}" presName="roof" presStyleLbl="dkBgShp" presStyleIdx="0" presStyleCnt="2" custScaleY="88889" custLinFactNeighborX="-2235" custLinFactNeighborY="-7569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CAB96DB9-8B19-4130-AC96-BC4C6A393119}" type="pres">
      <dgm:prSet presAssocID="{1ECEDD92-5C64-41C1-86E0-0A3DB7B5FA7D}" presName="pillars" presStyleCnt="0"/>
      <dgm:spPr/>
    </dgm:pt>
    <dgm:pt modelId="{9F3297F1-7F6B-4078-9E17-17447EF87499}" type="pres">
      <dgm:prSet presAssocID="{1ECEDD92-5C64-41C1-86E0-0A3DB7B5FA7D}" presName="pillar1" presStyleLbl="node1" presStyleIdx="0" presStyleCnt="3" custScaleX="96293" custScaleY="83598" custLinFactNeighborX="-147" custLinFactNeighborY="135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C034B50-85EA-49A0-82A3-1F2771317A7E}" type="pres">
      <dgm:prSet presAssocID="{0C915744-9BA1-4D7A-BF7D-5F45D518C7C8}" presName="pillarX" presStyleLbl="node1" presStyleIdx="1" presStyleCnt="3" custScaleX="103899" custScaleY="83598" custLinFactNeighborX="-1305" custLinFactNeighborY="135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4DD1DD4B-FCA5-421E-B5A7-A4D109B651D6}" type="pres">
      <dgm:prSet presAssocID="{8FCDCC41-4619-4EBF-B139-85277B2402E8}" presName="pillarX" presStyleLbl="node1" presStyleIdx="2" presStyleCnt="3" custScaleY="82540" custLinFactNeighborX="71" custLinFactNeighborY="135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5352E45-4D38-4D2F-88D6-7BD07885E115}" type="pres">
      <dgm:prSet presAssocID="{1ECEDD92-5C64-41C1-86E0-0A3DB7B5FA7D}" presName="base" presStyleLbl="dkBgShp" presStyleIdx="1" presStyleCnt="2" custScaleY="17857" custLinFactNeighborY="32597"/>
      <dgm:spPr/>
    </dgm:pt>
  </dgm:ptLst>
  <dgm:cxnLst>
    <dgm:cxn modelId="{E5AD4365-D9D0-41B9-8CDC-886496A9C63E}" type="presOf" srcId="{8D7DA7E5-B8A9-4161-9F7B-8C8ADE28ACF4}" destId="{9F3297F1-7F6B-4078-9E17-17447EF87499}" srcOrd="0" destOrd="0" presId="urn:microsoft.com/office/officeart/2005/8/layout/hList3"/>
    <dgm:cxn modelId="{691134E8-34C0-41A0-A90C-C6D8CF69753C}" type="presOf" srcId="{0C915744-9BA1-4D7A-BF7D-5F45D518C7C8}" destId="{7C034B50-85EA-49A0-82A3-1F2771317A7E}" srcOrd="0" destOrd="0" presId="urn:microsoft.com/office/officeart/2005/8/layout/hList3"/>
    <dgm:cxn modelId="{1E4198A3-EE68-4AB6-8405-12CE104901AD}" type="presOf" srcId="{1ECEDD92-5C64-41C1-86E0-0A3DB7B5FA7D}" destId="{AE836C09-CA32-4117-A978-A71036F6DE36}" srcOrd="0" destOrd="0" presId="urn:microsoft.com/office/officeart/2005/8/layout/hList3"/>
    <dgm:cxn modelId="{2F638478-781C-4E52-898E-009423EFF9B1}" type="presOf" srcId="{8FCDCC41-4619-4EBF-B139-85277B2402E8}" destId="{4DD1DD4B-FCA5-421E-B5A7-A4D109B651D6}" srcOrd="0" destOrd="0" presId="urn:microsoft.com/office/officeart/2005/8/layout/hList3"/>
    <dgm:cxn modelId="{2B1E74C6-B89D-49FE-8823-0019D6F3255A}" type="presOf" srcId="{845DE6C0-6A9C-4FF8-9438-2DC1DF50C60A}" destId="{F4B224D5-BD78-48EC-8BF9-B37592E2F841}" srcOrd="0" destOrd="0" presId="urn:microsoft.com/office/officeart/2005/8/layout/hList3"/>
    <dgm:cxn modelId="{AAFEA531-D7E4-4C9D-AB8C-A74145B3F992}" srcId="{1ECEDD92-5C64-41C1-86E0-0A3DB7B5FA7D}" destId="{8D7DA7E5-B8A9-4161-9F7B-8C8ADE28ACF4}" srcOrd="0" destOrd="0" parTransId="{CE6B71F1-145F-412B-B074-1C307ABFD16A}" sibTransId="{880DFFBF-531D-4EBF-A9B7-2637040FF881}"/>
    <dgm:cxn modelId="{E7010782-96AC-4742-BF3D-FFBE9620E650}" srcId="{1ECEDD92-5C64-41C1-86E0-0A3DB7B5FA7D}" destId="{8FCDCC41-4619-4EBF-B139-85277B2402E8}" srcOrd="2" destOrd="0" parTransId="{8B075532-79DE-4167-8498-4B3BD9206095}" sibTransId="{12A329C7-5D1C-4F3E-ACB3-F9C09D9FDDC9}"/>
    <dgm:cxn modelId="{D9A91468-1EEE-4D17-89F8-858EEBCB50B1}" srcId="{1ECEDD92-5C64-41C1-86E0-0A3DB7B5FA7D}" destId="{0C915744-9BA1-4D7A-BF7D-5F45D518C7C8}" srcOrd="1" destOrd="0" parTransId="{80EF83D8-0D14-4892-9AA6-F181B5CD033A}" sibTransId="{792D71D5-DCC7-4DD2-9410-739303C77A1F}"/>
    <dgm:cxn modelId="{499F6983-AE31-44C7-AFAF-F97CE1DED9EA}" srcId="{845DE6C0-6A9C-4FF8-9438-2DC1DF50C60A}" destId="{1ECEDD92-5C64-41C1-86E0-0A3DB7B5FA7D}" srcOrd="0" destOrd="0" parTransId="{DCAFE669-410C-42D8-B227-123C887EDD62}" sibTransId="{C1603224-158D-405D-B8F0-D57E460A4E53}"/>
    <dgm:cxn modelId="{4796CDF6-40D8-41C5-A3B3-5F6F5AD7F6C7}" type="presParOf" srcId="{F4B224D5-BD78-48EC-8BF9-B37592E2F841}" destId="{AE836C09-CA32-4117-A978-A71036F6DE36}" srcOrd="0" destOrd="0" presId="urn:microsoft.com/office/officeart/2005/8/layout/hList3"/>
    <dgm:cxn modelId="{80F066E5-B651-40C9-A6C9-B17DD07E5B50}" type="presParOf" srcId="{F4B224D5-BD78-48EC-8BF9-B37592E2F841}" destId="{CAB96DB9-8B19-4130-AC96-BC4C6A393119}" srcOrd="1" destOrd="0" presId="urn:microsoft.com/office/officeart/2005/8/layout/hList3"/>
    <dgm:cxn modelId="{22C613D1-A490-488E-B4DF-6444DE4A9609}" type="presParOf" srcId="{CAB96DB9-8B19-4130-AC96-BC4C6A393119}" destId="{9F3297F1-7F6B-4078-9E17-17447EF87499}" srcOrd="0" destOrd="0" presId="urn:microsoft.com/office/officeart/2005/8/layout/hList3"/>
    <dgm:cxn modelId="{D89DFD84-9BD3-4F77-8600-8B75EE6D1347}" type="presParOf" srcId="{CAB96DB9-8B19-4130-AC96-BC4C6A393119}" destId="{7C034B50-85EA-49A0-82A3-1F2771317A7E}" srcOrd="1" destOrd="0" presId="urn:microsoft.com/office/officeart/2005/8/layout/hList3"/>
    <dgm:cxn modelId="{9A8E9875-16A6-4BE9-AAB1-9B8DE6EDD3BF}" type="presParOf" srcId="{CAB96DB9-8B19-4130-AC96-BC4C6A393119}" destId="{4DD1DD4B-FCA5-421E-B5A7-A4D109B651D6}" srcOrd="2" destOrd="0" presId="urn:microsoft.com/office/officeart/2005/8/layout/hList3"/>
    <dgm:cxn modelId="{260188D8-96D3-49A9-B4F6-6D6F527DBAA8}" type="presParOf" srcId="{F4B224D5-BD78-48EC-8BF9-B37592E2F841}" destId="{75352E45-4D38-4D2F-88D6-7BD07885E11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491CF0-013E-4E0D-95F6-4F0F9C5DFBBB}">
      <dsp:nvSpPr>
        <dsp:cNvPr id="0" name=""/>
        <dsp:cNvSpPr/>
      </dsp:nvSpPr>
      <dsp:spPr>
        <a:xfrm>
          <a:off x="0" y="0"/>
          <a:ext cx="8712000" cy="864000"/>
        </a:xfrm>
        <a:prstGeom prst="roundRect">
          <a:avLst/>
        </a:prstGeom>
        <a:gradFill rotWithShape="1">
          <a:gsLst>
            <a:gs pos="0">
              <a:schemeClr val="accent1">
                <a:tint val="1000"/>
                <a:satMod val="255000"/>
              </a:schemeClr>
            </a:gs>
            <a:gs pos="55000">
              <a:schemeClr val="accent1">
                <a:tint val="12000"/>
                <a:satMod val="255000"/>
              </a:schemeClr>
            </a:gs>
            <a:gs pos="100000">
              <a:schemeClr val="accent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СУБЪЕКТЫ  ВЫДВИЖЕНИЯ</a:t>
          </a:r>
          <a:endParaRPr lang="ru-RU" sz="28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>
        <a:off x="42177" y="42177"/>
        <a:ext cx="8627646" cy="779646"/>
      </dsp:txXfrm>
    </dsp:sp>
    <dsp:sp modelId="{A95949AA-821A-4A46-8B57-EAC13F1BE034}">
      <dsp:nvSpPr>
        <dsp:cNvPr id="0" name=""/>
        <dsp:cNvSpPr/>
      </dsp:nvSpPr>
      <dsp:spPr>
        <a:xfrm>
          <a:off x="288014" y="1744714"/>
          <a:ext cx="2756124" cy="1295989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alpha val="9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Политические партии, другие общественные объединения</a:t>
          </a:r>
          <a:endParaRPr lang="ru-RU" sz="2200" kern="1200" dirty="0"/>
        </a:p>
      </dsp:txBody>
      <dsp:txXfrm>
        <a:off x="351279" y="1807979"/>
        <a:ext cx="2629594" cy="1169459"/>
      </dsp:txXfrm>
    </dsp:sp>
    <dsp:sp modelId="{E3C41E1A-8F13-4C84-8461-DA477151F734}">
      <dsp:nvSpPr>
        <dsp:cNvPr id="0" name=""/>
        <dsp:cNvSpPr/>
      </dsp:nvSpPr>
      <dsp:spPr>
        <a:xfrm>
          <a:off x="2952313" y="3096352"/>
          <a:ext cx="3167989" cy="1907986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1000"/>
                <a:satMod val="255000"/>
              </a:schemeClr>
            </a:gs>
            <a:gs pos="55000">
              <a:schemeClr val="accent1">
                <a:alpha val="90000"/>
                <a:hueOff val="0"/>
                <a:satOff val="0"/>
                <a:lumOff val="0"/>
                <a:alphaOff val="-20000"/>
                <a:tint val="12000"/>
                <a:satMod val="25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Трудовые коллективы организаций или коллективы их структурных подразделений</a:t>
          </a:r>
          <a:endParaRPr lang="ru-RU" sz="2200" kern="1200" dirty="0"/>
        </a:p>
      </dsp:txBody>
      <dsp:txXfrm>
        <a:off x="3045453" y="3189492"/>
        <a:ext cx="2981709" cy="1721706"/>
      </dsp:txXfrm>
    </dsp:sp>
    <dsp:sp modelId="{BE10D525-6F22-4266-97A4-8D43744673DD}">
      <dsp:nvSpPr>
        <dsp:cNvPr id="0" name=""/>
        <dsp:cNvSpPr/>
      </dsp:nvSpPr>
      <dsp:spPr>
        <a:xfrm>
          <a:off x="5854245" y="1997061"/>
          <a:ext cx="2777421" cy="1080003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1000"/>
                <a:satMod val="255000"/>
              </a:schemeClr>
            </a:gs>
            <a:gs pos="55000">
              <a:schemeClr val="accent1">
                <a:alpha val="90000"/>
                <a:hueOff val="0"/>
                <a:satOff val="0"/>
                <a:lumOff val="0"/>
                <a:alphaOff val="-40000"/>
                <a:tint val="12000"/>
                <a:satMod val="25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Граждане </a:t>
          </a:r>
          <a:br>
            <a:rPr lang="ru-RU" sz="2200" kern="1200" dirty="0" smtClean="0"/>
          </a:br>
          <a:endParaRPr lang="ru-RU" sz="2200" kern="1200" dirty="0"/>
        </a:p>
      </dsp:txBody>
      <dsp:txXfrm>
        <a:off x="5906966" y="2049782"/>
        <a:ext cx="2671979" cy="974561"/>
      </dsp:txXfrm>
    </dsp:sp>
    <dsp:sp modelId="{F235A63A-45E6-432B-BCA5-55B0C5E6E2AF}">
      <dsp:nvSpPr>
        <dsp:cNvPr id="0" name=""/>
        <dsp:cNvSpPr/>
      </dsp:nvSpPr>
      <dsp:spPr>
        <a:xfrm>
          <a:off x="0" y="5140800"/>
          <a:ext cx="8712000" cy="403200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38A9FC-BD56-4C0E-9C5A-CC68C68D4075}">
      <dsp:nvSpPr>
        <dsp:cNvPr id="0" name=""/>
        <dsp:cNvSpPr/>
      </dsp:nvSpPr>
      <dsp:spPr>
        <a:xfrm>
          <a:off x="30878" y="238350"/>
          <a:ext cx="4350317" cy="1080006"/>
        </a:xfrm>
        <a:prstGeom prst="roundRect">
          <a:avLst/>
        </a:prstGeom>
        <a:solidFill>
          <a:schemeClr val="dk1">
            <a:alpha val="4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7958" tIns="60960" rIns="60960" bIns="609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dirty="0" smtClean="0"/>
            <a:t>Добровольное общество содействия армии , авиации </a:t>
          </a:r>
          <a:br>
            <a:rPr lang="ru-RU" sz="1600" b="0" i="0" kern="1200" dirty="0" smtClean="0"/>
          </a:br>
          <a:r>
            <a:rPr lang="ru-RU" sz="1600" b="0" i="0" kern="1200" dirty="0" smtClean="0"/>
            <a:t>и флоту Республики Беларусь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(ДОСААФ)</a:t>
          </a:r>
          <a:r>
            <a:rPr lang="ru-RU" sz="1400" b="0" i="0" kern="1200" dirty="0" smtClean="0"/>
            <a:t> </a:t>
          </a:r>
          <a:endParaRPr lang="ru-RU" sz="1400" kern="1200" dirty="0"/>
        </a:p>
      </dsp:txBody>
      <dsp:txXfrm>
        <a:off x="83600" y="291072"/>
        <a:ext cx="4244873" cy="974562"/>
      </dsp:txXfrm>
    </dsp:sp>
    <dsp:sp modelId="{41C1B653-4041-4541-9FC6-7C2442A3BD06}">
      <dsp:nvSpPr>
        <dsp:cNvPr id="0" name=""/>
        <dsp:cNvSpPr/>
      </dsp:nvSpPr>
      <dsp:spPr>
        <a:xfrm>
          <a:off x="0" y="144013"/>
          <a:ext cx="434553" cy="615623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ED42BD2-A0F6-43AE-B4D0-DDD4229BDEE0}">
      <dsp:nvSpPr>
        <dsp:cNvPr id="0" name=""/>
        <dsp:cNvSpPr/>
      </dsp:nvSpPr>
      <dsp:spPr>
        <a:xfrm>
          <a:off x="4616547" y="216027"/>
          <a:ext cx="3951452" cy="1064167"/>
        </a:xfrm>
        <a:prstGeom prst="roundRect">
          <a:avLst/>
        </a:prstGeom>
        <a:solidFill>
          <a:schemeClr val="dk1">
            <a:alpha val="4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7958" tIns="68580" rIns="68580" bIns="685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/>
            <a:t> </a:t>
          </a:r>
          <a:r>
            <a:rPr lang="ru-RU" sz="1600" kern="1200" dirty="0" smtClean="0"/>
            <a:t>Белорусское физкультурно-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спортивное общество «Динамо» </a:t>
          </a:r>
          <a:endParaRPr lang="ru-RU" sz="1600" kern="1200" dirty="0"/>
        </a:p>
      </dsp:txBody>
      <dsp:txXfrm>
        <a:off x="4668495" y="267975"/>
        <a:ext cx="3847556" cy="960271"/>
      </dsp:txXfrm>
    </dsp:sp>
    <dsp:sp modelId="{851D9AC0-E270-434F-8A37-A86FEB9F618D}">
      <dsp:nvSpPr>
        <dsp:cNvPr id="0" name=""/>
        <dsp:cNvSpPr/>
      </dsp:nvSpPr>
      <dsp:spPr>
        <a:xfrm>
          <a:off x="4590523" y="144013"/>
          <a:ext cx="447650" cy="621758"/>
        </a:xfrm>
        <a:prstGeom prst="rect">
          <a:avLst/>
        </a:prstGeom>
        <a:blipFill dpi="0" rotWithShape="1">
          <a:blip xmlns:r="http://schemas.openxmlformats.org/officeDocument/2006/relationships"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rcRect/>
          <a:stretch>
            <a:fillRect l="-10107" r="-10107"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24A516A-A717-4E0B-87EB-24D9DB70520F}">
      <dsp:nvSpPr>
        <dsp:cNvPr id="0" name=""/>
        <dsp:cNvSpPr/>
      </dsp:nvSpPr>
      <dsp:spPr>
        <a:xfrm>
          <a:off x="172659" y="1512170"/>
          <a:ext cx="4037688" cy="724587"/>
        </a:xfrm>
        <a:prstGeom prst="roundRect">
          <a:avLst/>
        </a:prstGeom>
        <a:solidFill>
          <a:schemeClr val="dk1">
            <a:alpha val="4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7958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Белорусское добровольное пожарное общество</a:t>
          </a:r>
          <a:endParaRPr lang="ru-RU" sz="1600" kern="1200" dirty="0"/>
        </a:p>
      </dsp:txBody>
      <dsp:txXfrm>
        <a:off x="208030" y="1547541"/>
        <a:ext cx="3966946" cy="653845"/>
      </dsp:txXfrm>
    </dsp:sp>
    <dsp:sp modelId="{51E83393-12F6-499F-8C79-929FA05A11B3}">
      <dsp:nvSpPr>
        <dsp:cNvPr id="0" name=""/>
        <dsp:cNvSpPr/>
      </dsp:nvSpPr>
      <dsp:spPr>
        <a:xfrm>
          <a:off x="38472" y="1368149"/>
          <a:ext cx="470765" cy="634527"/>
        </a:xfrm>
        <a:prstGeom prst="rect">
          <a:avLst/>
        </a:prstGeom>
        <a:blipFill rotWithShape="1">
          <a:blip xmlns:r="http://schemas.openxmlformats.org/officeDocument/2006/relationships"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13372" y1="20513" x2="13372" y2="18462"/>
                        <a14:backgroundMark x1="17442" y1="16410" x2="20930" y2="11795"/>
                        <a14:backgroundMark x1="12209" y1="93846" x2="12209" y2="93846"/>
                        <a14:backgroundMark x1="84302" y1="1538" x2="84302" y2="1538"/>
                        <a14:backgroundMark x1="95349" y1="93846" x2="95349" y2="9384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386CFC6-5AFD-4AEE-A563-C6826BD894F9}">
      <dsp:nvSpPr>
        <dsp:cNvPr id="0" name=""/>
        <dsp:cNvSpPr/>
      </dsp:nvSpPr>
      <dsp:spPr>
        <a:xfrm>
          <a:off x="4676825" y="1440166"/>
          <a:ext cx="3891174" cy="876245"/>
        </a:xfrm>
        <a:prstGeom prst="roundRect">
          <a:avLst/>
        </a:prstGeom>
        <a:solidFill>
          <a:schemeClr val="dk1">
            <a:alpha val="4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7958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Белорусское общество «Знание»</a:t>
          </a:r>
          <a:endParaRPr lang="ru-RU" sz="1600" kern="1200" dirty="0"/>
        </a:p>
      </dsp:txBody>
      <dsp:txXfrm>
        <a:off x="4719600" y="1482941"/>
        <a:ext cx="3805624" cy="790695"/>
      </dsp:txXfrm>
    </dsp:sp>
    <dsp:sp modelId="{81230FFD-A19D-4CED-8B88-F559A6290BB4}">
      <dsp:nvSpPr>
        <dsp:cNvPr id="0" name=""/>
        <dsp:cNvSpPr/>
      </dsp:nvSpPr>
      <dsp:spPr>
        <a:xfrm>
          <a:off x="4440028" y="1349855"/>
          <a:ext cx="470765" cy="615623"/>
        </a:xfrm>
        <a:prstGeom prst="rect">
          <a:avLst/>
        </a:prstGeom>
        <a:blipFill rotWithShape="1">
          <a:blip xmlns:r="http://schemas.openxmlformats.org/officeDocument/2006/relationships"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backgroundMark x1="22308" y1="15596" x2="22308" y2="15596"/>
                        <a14:backgroundMark x1="97692" y1="11927" x2="97692" y2="11927"/>
                        <a14:backgroundMark x1="6154" y1="94495" x2="6154" y2="94495"/>
                        <a14:backgroundMark x1="98462" y1="90826" x2="98462" y2="9082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90AF104-EF27-4365-9FA0-0593B11418F6}">
      <dsp:nvSpPr>
        <dsp:cNvPr id="0" name=""/>
        <dsp:cNvSpPr/>
      </dsp:nvSpPr>
      <dsp:spPr>
        <a:xfrm>
          <a:off x="234481" y="2642632"/>
          <a:ext cx="3895069" cy="887265"/>
        </a:xfrm>
        <a:prstGeom prst="roundRect">
          <a:avLst/>
        </a:prstGeom>
        <a:solidFill>
          <a:schemeClr val="dk1">
            <a:alpha val="4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7958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Белорусское общество охотников и рыболовов</a:t>
          </a:r>
          <a:endParaRPr lang="ru-RU" sz="1600" kern="1200" dirty="0"/>
        </a:p>
      </dsp:txBody>
      <dsp:txXfrm>
        <a:off x="277794" y="2685945"/>
        <a:ext cx="3808443" cy="800639"/>
      </dsp:txXfrm>
    </dsp:sp>
    <dsp:sp modelId="{069A772F-CC17-4907-862B-E542A2761974}">
      <dsp:nvSpPr>
        <dsp:cNvPr id="0" name=""/>
        <dsp:cNvSpPr/>
      </dsp:nvSpPr>
      <dsp:spPr>
        <a:xfrm>
          <a:off x="0" y="2453930"/>
          <a:ext cx="584021" cy="651830"/>
        </a:xfrm>
        <a:prstGeom prst="rect">
          <a:avLst/>
        </a:prstGeom>
        <a:blipFill rotWithShape="1">
          <a:blip xmlns:r="http://schemas.openxmlformats.org/officeDocument/2006/relationships"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backgroundMark x1="97222" y1="1695" x2="97222" y2="1695"/>
                        <a14:backgroundMark x1="5983" y1="1695" x2="5983" y2="1695"/>
                        <a14:backgroundMark x1="10256" y1="94727" x2="10256" y2="94727"/>
                        <a14:backgroundMark x1="97222" y1="96987" x2="97222" y2="9698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AF92545-67A2-452C-933A-CFEAC2BF664A}">
      <dsp:nvSpPr>
        <dsp:cNvPr id="0" name=""/>
        <dsp:cNvSpPr/>
      </dsp:nvSpPr>
      <dsp:spPr>
        <a:xfrm>
          <a:off x="4445598" y="2520280"/>
          <a:ext cx="4022885" cy="998263"/>
        </a:xfrm>
        <a:prstGeom prst="roundRect">
          <a:avLst/>
        </a:prstGeom>
        <a:solidFill>
          <a:schemeClr val="dk1">
            <a:alpha val="4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7958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Белорусское республиканское общество спасания на водах </a:t>
          </a:r>
          <a:r>
            <a:rPr lang="ru-RU" sz="1400" kern="1200" dirty="0" smtClean="0"/>
            <a:t>(ОСВОД)</a:t>
          </a:r>
          <a:endParaRPr lang="ru-RU" sz="1400" kern="1200" dirty="0"/>
        </a:p>
      </dsp:txBody>
      <dsp:txXfrm>
        <a:off x="4494329" y="2569011"/>
        <a:ext cx="3925423" cy="900801"/>
      </dsp:txXfrm>
    </dsp:sp>
    <dsp:sp modelId="{E9BB9D23-1200-49E1-95C3-501A0E9FC5AE}">
      <dsp:nvSpPr>
        <dsp:cNvPr id="0" name=""/>
        <dsp:cNvSpPr/>
      </dsp:nvSpPr>
      <dsp:spPr>
        <a:xfrm>
          <a:off x="4302492" y="2448274"/>
          <a:ext cx="429395" cy="604307"/>
        </a:xfrm>
        <a:prstGeom prst="roundRect">
          <a:avLst/>
        </a:prstGeom>
        <a:blipFill dpi="0" rotWithShape="1">
          <a:blip xmlns:r="http://schemas.openxmlformats.org/officeDocument/2006/relationships" r:embed="rId10"/>
          <a:srcRect/>
          <a:stretch>
            <a:fillRect l="5304" t="1414" r="-5304" b="-1414"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36C09-CA32-4117-A978-A71036F6DE36}">
      <dsp:nvSpPr>
        <dsp:cNvPr id="0" name=""/>
        <dsp:cNvSpPr/>
      </dsp:nvSpPr>
      <dsp:spPr>
        <a:xfrm>
          <a:off x="0" y="144024"/>
          <a:ext cx="8676000" cy="1007994"/>
        </a:xfrm>
        <a:prstGeom prst="roundRect">
          <a:avLst/>
        </a:prstGeom>
        <a:gradFill rotWithShape="1">
          <a:gsLst>
            <a:gs pos="0">
              <a:schemeClr val="accent1">
                <a:tint val="1000"/>
                <a:satMod val="255000"/>
              </a:schemeClr>
            </a:gs>
            <a:gs pos="55000">
              <a:schemeClr val="accent1">
                <a:tint val="12000"/>
                <a:satMod val="255000"/>
              </a:schemeClr>
            </a:gs>
            <a:gs pos="100000">
              <a:schemeClr val="accent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rgbClr val="860000"/>
              </a:solidFill>
            </a:rPr>
            <a:t>РАЙОННЫЕ, ГОРОДСКИЕ (В ГОРОДАХ ОБЛАСТНОГО ПОДЧИНЕНИЯ) ТЕРРИТОРИАЛЬНЫЕ ИЗБИРАТЕЛЬНЫЕ КОМИССИИ</a:t>
          </a:r>
          <a:endParaRPr lang="ru-RU" sz="1800" b="0" kern="1200" dirty="0">
            <a:solidFill>
              <a:srgbClr val="860000"/>
            </a:solidFill>
          </a:endParaRPr>
        </a:p>
      </dsp:txBody>
      <dsp:txXfrm>
        <a:off x="49206" y="193230"/>
        <a:ext cx="8577588" cy="909582"/>
      </dsp:txXfrm>
    </dsp:sp>
    <dsp:sp modelId="{9F3297F1-7F6B-4078-9E17-17447EF87499}">
      <dsp:nvSpPr>
        <dsp:cNvPr id="0" name=""/>
        <dsp:cNvSpPr/>
      </dsp:nvSpPr>
      <dsp:spPr>
        <a:xfrm>
          <a:off x="0" y="2400284"/>
          <a:ext cx="2773573" cy="3033604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alpha val="9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Руководящие органы соответствующих районных, городских </a:t>
          </a:r>
          <a:br>
            <a:rPr lang="ru-RU" sz="1600" kern="1200" dirty="0" smtClean="0"/>
          </a:br>
          <a:r>
            <a:rPr lang="ru-RU" sz="1600" kern="1200" dirty="0" smtClean="0"/>
            <a:t>(в городах областного подчинения) организационных структур политических партий, других общественных объединений </a:t>
          </a:r>
          <a:endParaRPr lang="ru-RU" sz="1600" kern="1200" dirty="0"/>
        </a:p>
      </dsp:txBody>
      <dsp:txXfrm>
        <a:off x="135395" y="2535679"/>
        <a:ext cx="2502783" cy="2762814"/>
      </dsp:txXfrm>
    </dsp:sp>
    <dsp:sp modelId="{7C034B50-85EA-49A0-82A3-1F2771317A7E}">
      <dsp:nvSpPr>
        <dsp:cNvPr id="0" name=""/>
        <dsp:cNvSpPr/>
      </dsp:nvSpPr>
      <dsp:spPr>
        <a:xfrm>
          <a:off x="2735976" y="2400284"/>
          <a:ext cx="2965221" cy="3033604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1000"/>
                <a:satMod val="255000"/>
              </a:schemeClr>
            </a:gs>
            <a:gs pos="55000">
              <a:schemeClr val="accent1">
                <a:alpha val="90000"/>
                <a:hueOff val="0"/>
                <a:satOff val="0"/>
                <a:lumOff val="0"/>
                <a:alphaOff val="-20000"/>
                <a:tint val="12000"/>
                <a:satMod val="25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Трудовые коллективы организаций или коллективы их структурных подразделений, насчитывающих не менее 10 работающих </a:t>
          </a:r>
          <a:br>
            <a:rPr lang="ru-RU" sz="1600" kern="1200" dirty="0" smtClean="0"/>
          </a:br>
          <a:r>
            <a:rPr lang="ru-RU" sz="1600" kern="1200" dirty="0" smtClean="0"/>
            <a:t>и расположенных на территории соответствующего района, города</a:t>
          </a:r>
          <a:endParaRPr lang="ru-RU" sz="2000" kern="1200" dirty="0"/>
        </a:p>
      </dsp:txBody>
      <dsp:txXfrm>
        <a:off x="2880726" y="2545034"/>
        <a:ext cx="2675721" cy="2744104"/>
      </dsp:txXfrm>
    </dsp:sp>
    <dsp:sp modelId="{4DD1DD4B-FCA5-421E-B5A7-A4D109B651D6}">
      <dsp:nvSpPr>
        <dsp:cNvPr id="0" name=""/>
        <dsp:cNvSpPr/>
      </dsp:nvSpPr>
      <dsp:spPr>
        <a:xfrm>
          <a:off x="5740224" y="2419481"/>
          <a:ext cx="2935775" cy="2995211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1000"/>
                <a:satMod val="255000"/>
              </a:schemeClr>
            </a:gs>
            <a:gs pos="55000">
              <a:schemeClr val="accent1">
                <a:alpha val="90000"/>
                <a:hueOff val="0"/>
                <a:satOff val="0"/>
                <a:lumOff val="0"/>
                <a:alphaOff val="-40000"/>
                <a:tint val="12000"/>
                <a:satMod val="25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Избиратели в количестве не менее 10 человек, проживающие на территории соответствующего района, города</a:t>
          </a:r>
          <a:endParaRPr lang="ru-RU" sz="1600" kern="1200" dirty="0"/>
        </a:p>
      </dsp:txBody>
      <dsp:txXfrm>
        <a:off x="5883537" y="2562794"/>
        <a:ext cx="2649149" cy="2708585"/>
      </dsp:txXfrm>
    </dsp:sp>
    <dsp:sp modelId="{75352E45-4D38-4D2F-88D6-7BD07885E115}">
      <dsp:nvSpPr>
        <dsp:cNvPr id="0" name=""/>
        <dsp:cNvSpPr/>
      </dsp:nvSpPr>
      <dsp:spPr>
        <a:xfrm>
          <a:off x="0" y="5544615"/>
          <a:ext cx="8676000" cy="143998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36C09-CA32-4117-A978-A71036F6DE36}">
      <dsp:nvSpPr>
        <dsp:cNvPr id="0" name=""/>
        <dsp:cNvSpPr/>
      </dsp:nvSpPr>
      <dsp:spPr>
        <a:xfrm>
          <a:off x="0" y="100042"/>
          <a:ext cx="8532000" cy="759006"/>
        </a:xfrm>
        <a:prstGeom prst="roundRect">
          <a:avLst/>
        </a:prstGeom>
        <a:gradFill rotWithShape="1">
          <a:gsLst>
            <a:gs pos="0">
              <a:schemeClr val="accent1">
                <a:tint val="1000"/>
                <a:satMod val="255000"/>
              </a:schemeClr>
            </a:gs>
            <a:gs pos="55000">
              <a:schemeClr val="accent1">
                <a:tint val="12000"/>
                <a:satMod val="255000"/>
              </a:schemeClr>
            </a:gs>
            <a:gs pos="100000">
              <a:schemeClr val="accent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rgbClr val="860000"/>
              </a:solidFill>
            </a:rPr>
            <a:t>ГОРОДСКИЕ (В ГОРОДАХ РАЙОННОГО ПОДЧИНЕНИЯ)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rgbClr val="860000"/>
              </a:solidFill>
            </a:rPr>
            <a:t>ТЕРРИТОРИАЛЬНЫЕ ИЗБИРАТЕЛЬНЫЕ КОМИССИИ</a:t>
          </a:r>
          <a:endParaRPr lang="ru-RU" sz="2000" b="0" kern="1200" dirty="0">
            <a:solidFill>
              <a:srgbClr val="860000"/>
            </a:solidFill>
          </a:endParaRPr>
        </a:p>
      </dsp:txBody>
      <dsp:txXfrm>
        <a:off x="37052" y="137094"/>
        <a:ext cx="8457896" cy="684902"/>
      </dsp:txXfrm>
    </dsp:sp>
    <dsp:sp modelId="{9F3297F1-7F6B-4078-9E17-17447EF87499}">
      <dsp:nvSpPr>
        <dsp:cNvPr id="0" name=""/>
        <dsp:cNvSpPr/>
      </dsp:nvSpPr>
      <dsp:spPr>
        <a:xfrm>
          <a:off x="0" y="2328092"/>
          <a:ext cx="2735898" cy="3033604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alpha val="9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Руководящие органы городских (в городах районного подчинения) организационных структур политических партий, других общественных объединений, собрания их первичных организаций </a:t>
          </a:r>
          <a:endParaRPr lang="ru-RU" sz="1600" kern="1200" dirty="0"/>
        </a:p>
      </dsp:txBody>
      <dsp:txXfrm>
        <a:off x="133556" y="2461648"/>
        <a:ext cx="2468786" cy="2766492"/>
      </dsp:txXfrm>
    </dsp:sp>
    <dsp:sp modelId="{7C034B50-85EA-49A0-82A3-1F2771317A7E}">
      <dsp:nvSpPr>
        <dsp:cNvPr id="0" name=""/>
        <dsp:cNvSpPr/>
      </dsp:nvSpPr>
      <dsp:spPr>
        <a:xfrm>
          <a:off x="2736314" y="2338072"/>
          <a:ext cx="2952001" cy="3033604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1000"/>
                <a:satMod val="255000"/>
              </a:schemeClr>
            </a:gs>
            <a:gs pos="55000">
              <a:schemeClr val="accent1">
                <a:alpha val="90000"/>
                <a:hueOff val="0"/>
                <a:satOff val="0"/>
                <a:lumOff val="0"/>
                <a:alphaOff val="-20000"/>
                <a:tint val="12000"/>
                <a:satMod val="25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Трудовые коллективы организаций или коллективы их структурных подразделений, насчитывающих не менее 10 работающих </a:t>
          </a:r>
          <a:br>
            <a:rPr lang="ru-RU" sz="1600" kern="1200" dirty="0" smtClean="0"/>
          </a:br>
          <a:r>
            <a:rPr lang="ru-RU" sz="1600" kern="1200" dirty="0" smtClean="0"/>
            <a:t>и расположенных на территории города</a:t>
          </a:r>
          <a:endParaRPr lang="ru-RU" sz="20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районного подчинения </a:t>
          </a:r>
          <a:endParaRPr lang="ru-RU" sz="2000" kern="1200" dirty="0"/>
        </a:p>
      </dsp:txBody>
      <dsp:txXfrm>
        <a:off x="2880419" y="2482177"/>
        <a:ext cx="2663791" cy="2745394"/>
      </dsp:txXfrm>
    </dsp:sp>
    <dsp:sp modelId="{4DD1DD4B-FCA5-421E-B5A7-A4D109B651D6}">
      <dsp:nvSpPr>
        <dsp:cNvPr id="0" name=""/>
        <dsp:cNvSpPr/>
      </dsp:nvSpPr>
      <dsp:spPr>
        <a:xfrm>
          <a:off x="5688628" y="2370858"/>
          <a:ext cx="2841222" cy="3001489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1000"/>
                <a:satMod val="255000"/>
              </a:schemeClr>
            </a:gs>
            <a:gs pos="55000">
              <a:schemeClr val="accent1">
                <a:alpha val="90000"/>
                <a:hueOff val="0"/>
                <a:satOff val="0"/>
                <a:lumOff val="0"/>
                <a:alphaOff val="-40000"/>
                <a:tint val="12000"/>
                <a:satMod val="25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Избиратели в количестве не менее 10 человек, проживающие на территории города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районного подчинения</a:t>
          </a:r>
          <a:endParaRPr lang="ru-RU" sz="1600" kern="1200" dirty="0"/>
        </a:p>
      </dsp:txBody>
      <dsp:txXfrm>
        <a:off x="5827325" y="2509555"/>
        <a:ext cx="2563828" cy="2724095"/>
      </dsp:txXfrm>
    </dsp:sp>
    <dsp:sp modelId="{75352E45-4D38-4D2F-88D6-7BD07885E115}">
      <dsp:nvSpPr>
        <dsp:cNvPr id="0" name=""/>
        <dsp:cNvSpPr/>
      </dsp:nvSpPr>
      <dsp:spPr>
        <a:xfrm>
          <a:off x="0" y="5441994"/>
          <a:ext cx="8532000" cy="252000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36C09-CA32-4117-A978-A71036F6DE36}">
      <dsp:nvSpPr>
        <dsp:cNvPr id="0" name=""/>
        <dsp:cNvSpPr/>
      </dsp:nvSpPr>
      <dsp:spPr>
        <a:xfrm>
          <a:off x="0" y="100042"/>
          <a:ext cx="8532000" cy="759006"/>
        </a:xfrm>
        <a:prstGeom prst="roundRect">
          <a:avLst/>
        </a:prstGeom>
        <a:gradFill rotWithShape="1">
          <a:gsLst>
            <a:gs pos="0">
              <a:schemeClr val="accent1">
                <a:tint val="1000"/>
                <a:satMod val="255000"/>
              </a:schemeClr>
            </a:gs>
            <a:gs pos="55000">
              <a:schemeClr val="accent1">
                <a:tint val="12000"/>
                <a:satMod val="255000"/>
              </a:schemeClr>
            </a:gs>
            <a:gs pos="100000">
              <a:schemeClr val="accent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rgbClr val="860000"/>
              </a:solidFill>
            </a:rPr>
            <a:t>ПОСЕЛКОВЫЕ , СЕЛЬСКИЕ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rgbClr val="860000"/>
              </a:solidFill>
            </a:rPr>
            <a:t>ТЕРРИТОРИАЛЬНЫЕ ИЗБИРАТЕЛЬНЫЕ КОМИССИИ</a:t>
          </a:r>
          <a:endParaRPr lang="ru-RU" sz="2000" b="0" kern="1200" dirty="0">
            <a:solidFill>
              <a:srgbClr val="860000"/>
            </a:solidFill>
          </a:endParaRPr>
        </a:p>
      </dsp:txBody>
      <dsp:txXfrm>
        <a:off x="37052" y="137094"/>
        <a:ext cx="8457896" cy="684902"/>
      </dsp:txXfrm>
    </dsp:sp>
    <dsp:sp modelId="{9F3297F1-7F6B-4078-9E17-17447EF87499}">
      <dsp:nvSpPr>
        <dsp:cNvPr id="0" name=""/>
        <dsp:cNvSpPr/>
      </dsp:nvSpPr>
      <dsp:spPr>
        <a:xfrm>
          <a:off x="0" y="2311037"/>
          <a:ext cx="2735898" cy="3033604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alpha val="9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Первичные организации политических партий, других общественных объединений</a:t>
          </a:r>
          <a:endParaRPr lang="ru-RU" sz="1600" kern="1200" dirty="0"/>
        </a:p>
      </dsp:txBody>
      <dsp:txXfrm>
        <a:off x="133556" y="2444593"/>
        <a:ext cx="2468786" cy="2766492"/>
      </dsp:txXfrm>
    </dsp:sp>
    <dsp:sp modelId="{7C034B50-85EA-49A0-82A3-1F2771317A7E}">
      <dsp:nvSpPr>
        <dsp:cNvPr id="0" name=""/>
        <dsp:cNvSpPr/>
      </dsp:nvSpPr>
      <dsp:spPr>
        <a:xfrm>
          <a:off x="2700259" y="2311037"/>
          <a:ext cx="2952001" cy="3033604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1000"/>
                <a:satMod val="255000"/>
              </a:schemeClr>
            </a:gs>
            <a:gs pos="55000">
              <a:schemeClr val="accent1">
                <a:alpha val="90000"/>
                <a:hueOff val="0"/>
                <a:satOff val="0"/>
                <a:lumOff val="0"/>
                <a:alphaOff val="-20000"/>
                <a:tint val="12000"/>
                <a:satMod val="25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Трудовые коллективы организаций или коллективы их структурных подразделений, насчитывающих не менее 10 работающих </a:t>
          </a:r>
          <a:br>
            <a:rPr lang="ru-RU" sz="1600" kern="1200" dirty="0" smtClean="0"/>
          </a:br>
          <a:r>
            <a:rPr lang="ru-RU" sz="1600" kern="1200" dirty="0" smtClean="0"/>
            <a:t>и расположенных на территории поселка, сельсовета </a:t>
          </a:r>
          <a:endParaRPr lang="ru-RU" sz="2000" kern="1200" dirty="0"/>
        </a:p>
      </dsp:txBody>
      <dsp:txXfrm>
        <a:off x="2844364" y="2455142"/>
        <a:ext cx="2663791" cy="2745394"/>
      </dsp:txXfrm>
    </dsp:sp>
    <dsp:sp modelId="{4DD1DD4B-FCA5-421E-B5A7-A4D109B651D6}">
      <dsp:nvSpPr>
        <dsp:cNvPr id="0" name=""/>
        <dsp:cNvSpPr/>
      </dsp:nvSpPr>
      <dsp:spPr>
        <a:xfrm>
          <a:off x="5690777" y="2330233"/>
          <a:ext cx="2841222" cy="2995211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1000"/>
                <a:satMod val="255000"/>
              </a:schemeClr>
            </a:gs>
            <a:gs pos="55000">
              <a:schemeClr val="accent1">
                <a:alpha val="90000"/>
                <a:hueOff val="0"/>
                <a:satOff val="0"/>
                <a:lumOff val="0"/>
                <a:alphaOff val="-40000"/>
                <a:tint val="12000"/>
                <a:satMod val="25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Избиратели в количестве не менее 10 человек, проживающие на территории поселка, сельсовета</a:t>
          </a:r>
          <a:endParaRPr lang="ru-RU" sz="1600" kern="1200" dirty="0"/>
        </a:p>
      </dsp:txBody>
      <dsp:txXfrm>
        <a:off x="5829474" y="2468930"/>
        <a:ext cx="2563828" cy="2717817"/>
      </dsp:txXfrm>
    </dsp:sp>
    <dsp:sp modelId="{75352E45-4D38-4D2F-88D6-7BD07885E115}">
      <dsp:nvSpPr>
        <dsp:cNvPr id="0" name=""/>
        <dsp:cNvSpPr/>
      </dsp:nvSpPr>
      <dsp:spPr>
        <a:xfrm>
          <a:off x="0" y="5441994"/>
          <a:ext cx="8532000" cy="252000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36C09-CA32-4117-A978-A71036F6DE36}">
      <dsp:nvSpPr>
        <dsp:cNvPr id="0" name=""/>
        <dsp:cNvSpPr/>
      </dsp:nvSpPr>
      <dsp:spPr>
        <a:xfrm>
          <a:off x="0" y="7"/>
          <a:ext cx="8748000" cy="1536001"/>
        </a:xfrm>
        <a:prstGeom prst="roundRect">
          <a:avLst/>
        </a:prstGeom>
        <a:gradFill rotWithShape="1">
          <a:gsLst>
            <a:gs pos="0">
              <a:schemeClr val="accent1">
                <a:tint val="1000"/>
                <a:satMod val="255000"/>
              </a:schemeClr>
            </a:gs>
            <a:gs pos="55000">
              <a:schemeClr val="accent1">
                <a:tint val="12000"/>
                <a:satMod val="255000"/>
              </a:schemeClr>
            </a:gs>
            <a:gs pos="100000">
              <a:schemeClr val="accent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rgbClr val="860000"/>
              </a:solidFill>
              <a:latin typeface="Calibri"/>
              <a:cs typeface="Calibri"/>
            </a:rPr>
            <a:t>•</a:t>
          </a:r>
          <a:r>
            <a:rPr lang="ru-RU" sz="1800" b="0" kern="1200" dirty="0" smtClean="0">
              <a:solidFill>
                <a:srgbClr val="860000"/>
              </a:solidFill>
            </a:rPr>
            <a:t>ОКРУЖНЫЕ ИЗБИРАТЕЛЬНЫЕ КОМИССИИ ПО ВЫБОРАМ </a:t>
          </a:r>
          <a:br>
            <a:rPr lang="ru-RU" sz="1800" b="0" kern="1200" dirty="0" smtClean="0">
              <a:solidFill>
                <a:srgbClr val="860000"/>
              </a:solidFill>
            </a:rPr>
          </a:br>
          <a:r>
            <a:rPr lang="ru-RU" sz="1800" b="0" kern="1200" dirty="0" smtClean="0">
              <a:solidFill>
                <a:srgbClr val="860000"/>
              </a:solidFill>
            </a:rPr>
            <a:t>В ОБЛАСТНОЙ СОВЕТ ДЕПУТАТОВ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rgbClr val="860000"/>
              </a:solidFill>
              <a:latin typeface="Calibri"/>
              <a:cs typeface="Calibri"/>
            </a:rPr>
            <a:t>•</a:t>
          </a:r>
          <a:r>
            <a:rPr lang="ru-RU" sz="1800" b="0" kern="1200" dirty="0" smtClean="0">
              <a:solidFill>
                <a:srgbClr val="860000"/>
              </a:solidFill>
            </a:rPr>
            <a:t>ТЕРРИТОРИАЛЬНЫЕ ИЗБИРАТЕЛЬНЫЕ КОМИССИИ, ОСУЩЕСТВЛЯЮЩИЕ В РАЙОНАХ  Г.МИНСКА ПОЛНОМОЧИЯ ОКРУЖНЫХ ИЗБИРАТЕЛЬНЫХ КОМИССИЙ ПО ВЫБОРАМ В МИНСКИЙ ГОРОДСКОЙ СОВЕТ ДЕПУТАТОВ</a:t>
          </a:r>
          <a:endParaRPr lang="ru-RU" sz="1800" b="0" kern="1200" dirty="0">
            <a:solidFill>
              <a:srgbClr val="860000"/>
            </a:solidFill>
          </a:endParaRPr>
        </a:p>
      </dsp:txBody>
      <dsp:txXfrm>
        <a:off x="74981" y="74988"/>
        <a:ext cx="8598038" cy="1386039"/>
      </dsp:txXfrm>
    </dsp:sp>
    <dsp:sp modelId="{9F3297F1-7F6B-4078-9E17-17447EF87499}">
      <dsp:nvSpPr>
        <dsp:cNvPr id="0" name=""/>
        <dsp:cNvSpPr/>
      </dsp:nvSpPr>
      <dsp:spPr>
        <a:xfrm>
          <a:off x="0" y="2550286"/>
          <a:ext cx="2805161" cy="3033604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alpha val="9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Руководящие органы соответствующих областных, Минских городских организационных структур политических партий, других общественных объединений </a:t>
          </a:r>
          <a:endParaRPr lang="ru-RU" sz="1600" kern="1200" dirty="0"/>
        </a:p>
      </dsp:txBody>
      <dsp:txXfrm>
        <a:off x="136937" y="2687223"/>
        <a:ext cx="2531287" cy="2759730"/>
      </dsp:txXfrm>
    </dsp:sp>
    <dsp:sp modelId="{7C034B50-85EA-49A0-82A3-1F2771317A7E}">
      <dsp:nvSpPr>
        <dsp:cNvPr id="0" name=""/>
        <dsp:cNvSpPr/>
      </dsp:nvSpPr>
      <dsp:spPr>
        <a:xfrm>
          <a:off x="2768620" y="2550286"/>
          <a:ext cx="3026736" cy="3033604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1000"/>
                <a:satMod val="255000"/>
              </a:schemeClr>
            </a:gs>
            <a:gs pos="55000">
              <a:schemeClr val="accent1">
                <a:alpha val="90000"/>
                <a:hueOff val="0"/>
                <a:satOff val="0"/>
                <a:lumOff val="0"/>
                <a:alphaOff val="-20000"/>
                <a:tint val="12000"/>
                <a:satMod val="25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Трудовые коллективы организаций или коллективы их структурных подразделений, насчитывающих не менее 10 работающих и расположенных на территории соответствующего района, города, а городах </a:t>
          </a:r>
          <a:br>
            <a:rPr lang="ru-RU" sz="1600" kern="1200" dirty="0" smtClean="0"/>
          </a:br>
          <a:r>
            <a:rPr lang="ru-RU" sz="1600" kern="1200" dirty="0" smtClean="0"/>
            <a:t>с районным делением – на территории района </a:t>
          </a:r>
          <a:br>
            <a:rPr lang="ru-RU" sz="1600" kern="1200" dirty="0" smtClean="0"/>
          </a:br>
          <a:r>
            <a:rPr lang="ru-RU" sz="1600" kern="1200" dirty="0" smtClean="0"/>
            <a:t>в городе</a:t>
          </a:r>
          <a:r>
            <a:rPr lang="ru-RU" sz="2000" kern="1200" dirty="0" smtClean="0"/>
            <a:t> </a:t>
          </a:r>
          <a:endParaRPr lang="ru-RU" sz="2000" kern="1200" dirty="0"/>
        </a:p>
      </dsp:txBody>
      <dsp:txXfrm>
        <a:off x="2916373" y="2698039"/>
        <a:ext cx="2731230" cy="2738098"/>
      </dsp:txXfrm>
    </dsp:sp>
    <dsp:sp modelId="{4DD1DD4B-FCA5-421E-B5A7-A4D109B651D6}">
      <dsp:nvSpPr>
        <dsp:cNvPr id="0" name=""/>
        <dsp:cNvSpPr/>
      </dsp:nvSpPr>
      <dsp:spPr>
        <a:xfrm>
          <a:off x="5834847" y="2569482"/>
          <a:ext cx="2913152" cy="2995211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1000"/>
                <a:satMod val="255000"/>
              </a:schemeClr>
            </a:gs>
            <a:gs pos="55000">
              <a:schemeClr val="accent1">
                <a:alpha val="90000"/>
                <a:hueOff val="0"/>
                <a:satOff val="0"/>
                <a:lumOff val="0"/>
                <a:alphaOff val="-40000"/>
                <a:tint val="12000"/>
                <a:satMod val="25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Избиратели в количестве не менее 10 человек, проживающие на территории соответствующего избирательного округа, </a:t>
          </a:r>
          <a:br>
            <a:rPr lang="ru-RU" sz="1600" kern="1200" dirty="0" smtClean="0"/>
          </a:br>
          <a:r>
            <a:rPr lang="ru-RU" sz="1600" kern="1200" dirty="0" smtClean="0"/>
            <a:t>а в г. Минске – на территории соответствующего района в городе</a:t>
          </a:r>
          <a:endParaRPr lang="ru-RU" sz="1600" kern="1200" dirty="0"/>
        </a:p>
      </dsp:txBody>
      <dsp:txXfrm>
        <a:off x="5977055" y="2711690"/>
        <a:ext cx="2628736" cy="2710795"/>
      </dsp:txXfrm>
    </dsp:sp>
    <dsp:sp modelId="{75352E45-4D38-4D2F-88D6-7BD07885E115}">
      <dsp:nvSpPr>
        <dsp:cNvPr id="0" name=""/>
        <dsp:cNvSpPr/>
      </dsp:nvSpPr>
      <dsp:spPr>
        <a:xfrm>
          <a:off x="0" y="5688000"/>
          <a:ext cx="8748000" cy="71999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550CD-C6D5-4672-9153-35E3BBB5F79A}" type="datetimeFigureOut">
              <a:rPr lang="ru-RU" smtClean="0"/>
              <a:t>17.11.2017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DEA2E-41E2-4FBE-8E79-428A2EB6D7A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491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7200" algn="just">
              <a:spcAft>
                <a:spcPts val="0"/>
              </a:spcAft>
            </a:pPr>
            <a:r>
              <a:rPr lang="ru-RU" sz="900" dirty="0" smtClean="0">
                <a:effectLst/>
                <a:latin typeface="Times New Roman"/>
                <a:ea typeface="Times New Roman"/>
              </a:rPr>
              <a:t>Республиканские государственно-общественные объединения</a:t>
            </a:r>
            <a:r>
              <a:rPr lang="ru-RU" sz="900" i="1" dirty="0" smtClean="0">
                <a:effectLst/>
                <a:latin typeface="Times New Roman"/>
                <a:ea typeface="Times New Roman"/>
              </a:rPr>
              <a:t> выдвигать представителей в состав комиссий как общественные объединения не могут</a:t>
            </a:r>
            <a:r>
              <a:rPr lang="ru-RU" sz="900" dirty="0" smtClean="0">
                <a:effectLst/>
                <a:latin typeface="Times New Roman"/>
                <a:ea typeface="Times New Roman"/>
              </a:rPr>
              <a:t>, поскольку имеют иной правовой статус. Однако представителей от таких организаций могут выдвигать их трудовые коллективы, если количество работающих по трудовому договору составляет не менее 10 человек.</a:t>
            </a:r>
          </a:p>
          <a:p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DEA2E-41E2-4FBE-8E79-428A2EB6D7A2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938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DEA2E-41E2-4FBE-8E79-428A2EB6D7A2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618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DEA2E-41E2-4FBE-8E79-428A2EB6D7A2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618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DEA2E-41E2-4FBE-8E79-428A2EB6D7A2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618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DEA2E-41E2-4FBE-8E79-428A2EB6D7A2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618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17.11.2017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17.11.2017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17.11.2017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E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17.11.2017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458200" cy="1470025"/>
          </a:xfrm>
        </p:spPr>
        <p:txBody>
          <a:bodyPr>
            <a:normAutofit/>
          </a:bodyPr>
          <a:lstStyle/>
          <a:p>
            <a:pPr algn="l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ФОРМИРОВАНИЕ ИЗБИРАТЕЛЬНЫХ КОМИССИЙ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365104"/>
            <a:ext cx="8352928" cy="2232248"/>
          </a:xfrm>
        </p:spPr>
        <p:txBody>
          <a:bodyPr>
            <a:normAutofit fontScale="77500" lnSpcReduction="20000"/>
          </a:bodyPr>
          <a:lstStyle/>
          <a:p>
            <a:pPr marL="216000" algn="ctr">
              <a:lnSpc>
                <a:spcPct val="120000"/>
              </a:lnSpc>
              <a:spcBef>
                <a:spcPts val="0"/>
              </a:spcBef>
            </a:pPr>
            <a:r>
              <a:rPr lang="ru-RU" sz="2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Выборы депутатов </a:t>
            </a:r>
          </a:p>
          <a:p>
            <a:pPr marL="216000" algn="ctr">
              <a:lnSpc>
                <a:spcPct val="120000"/>
              </a:lnSpc>
              <a:spcBef>
                <a:spcPts val="0"/>
              </a:spcBef>
            </a:pPr>
            <a:r>
              <a:rPr lang="ru-RU" sz="2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местных Советов депутатов </a:t>
            </a:r>
          </a:p>
          <a:p>
            <a:pPr marL="216000" algn="ctr">
              <a:lnSpc>
                <a:spcPct val="120000"/>
              </a:lnSpc>
              <a:spcBef>
                <a:spcPts val="0"/>
              </a:spcBef>
            </a:pPr>
            <a:r>
              <a:rPr lang="ru-RU" sz="2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Республики Беларусь двадцать восьмого созыва</a:t>
            </a:r>
          </a:p>
          <a:p>
            <a:pPr marL="216000" algn="ctr">
              <a:lnSpc>
                <a:spcPct val="120000"/>
              </a:lnSpc>
              <a:spcBef>
                <a:spcPts val="0"/>
              </a:spcBef>
            </a:pPr>
            <a:endParaRPr lang="ru-RU" sz="29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16000" algn="ctr">
              <a:lnSpc>
                <a:spcPct val="120000"/>
              </a:lnSpc>
              <a:spcBef>
                <a:spcPts val="0"/>
              </a:spcBef>
            </a:pPr>
            <a:r>
              <a:rPr lang="ru-RU" sz="2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18 февраля 2018 года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11888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209848549"/>
              </p:ext>
            </p:extLst>
          </p:nvPr>
        </p:nvGraphicFramePr>
        <p:xfrm>
          <a:off x="323528" y="836712"/>
          <a:ext cx="8532000" cy="576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792424" y="1916832"/>
            <a:ext cx="7596000" cy="504000"/>
          </a:xfrm>
          <a:prstGeom prst="roundRect">
            <a:avLst/>
          </a:prstGeom>
          <a:ln>
            <a:solidFill>
              <a:srgbClr val="86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ПРЕДСТАВИТЕЛЕЙ В СОСТАВ КОМИССИИ ВПРАВЕ ВЫДВИГАТЬ</a:t>
            </a:r>
            <a:endParaRPr lang="ru-RU" dirty="0"/>
          </a:p>
        </p:txBody>
      </p:sp>
      <p:cxnSp>
        <p:nvCxnSpPr>
          <p:cNvPr id="7" name="Прямая со стрелкой 6"/>
          <p:cNvCxnSpPr>
            <a:stCxn id="5" idx="2"/>
          </p:cNvCxnSpPr>
          <p:nvPr/>
        </p:nvCxnSpPr>
        <p:spPr>
          <a:xfrm flipH="1">
            <a:off x="1763688" y="2420832"/>
            <a:ext cx="2826736" cy="756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5" idx="2"/>
          </p:cNvCxnSpPr>
          <p:nvPr/>
        </p:nvCxnSpPr>
        <p:spPr>
          <a:xfrm>
            <a:off x="4590424" y="2420832"/>
            <a:ext cx="0" cy="756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2"/>
          </p:cNvCxnSpPr>
          <p:nvPr/>
        </p:nvCxnSpPr>
        <p:spPr>
          <a:xfrm>
            <a:off x="4590424" y="2420832"/>
            <a:ext cx="2626362" cy="756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54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5352E45-4D38-4D2F-88D6-7BD07885E1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graphicEl>
                                              <a:dgm id="{75352E45-4D38-4D2F-88D6-7BD07885E1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75352E45-4D38-4D2F-88D6-7BD07885E1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graphicEl>
                                              <a:dgm id="{75352E45-4D38-4D2F-88D6-7BD07885E1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836C09-CA32-4117-A978-A71036F6DE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graphicEl>
                                              <a:dgm id="{AE836C09-CA32-4117-A978-A71036F6DE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AE836C09-CA32-4117-A978-A71036F6DE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AE836C09-CA32-4117-A978-A71036F6DE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3297F1-7F6B-4078-9E17-17447EF87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graphicEl>
                                              <a:dgm id="{9F3297F1-7F6B-4078-9E17-17447EF87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9F3297F1-7F6B-4078-9E17-17447EF87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graphicEl>
                                              <a:dgm id="{9F3297F1-7F6B-4078-9E17-17447EF874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034B50-85EA-49A0-82A3-1F2771317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7C034B50-85EA-49A0-82A3-1F2771317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graphicEl>
                                              <a:dgm id="{7C034B50-85EA-49A0-82A3-1F2771317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graphicEl>
                                              <a:dgm id="{7C034B50-85EA-49A0-82A3-1F2771317A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D1DD4B-FCA5-421E-B5A7-A4D109B65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graphicEl>
                                              <a:dgm id="{4DD1DD4B-FCA5-421E-B5A7-A4D109B65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graphicEl>
                                              <a:dgm id="{4DD1DD4B-FCA5-421E-B5A7-A4D109B65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graphicEl>
                                              <a:dgm id="{4DD1DD4B-FCA5-421E-B5A7-A4D109B651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246475380"/>
              </p:ext>
            </p:extLst>
          </p:nvPr>
        </p:nvGraphicFramePr>
        <p:xfrm>
          <a:off x="323528" y="836712"/>
          <a:ext cx="8532000" cy="576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027958" y="1916832"/>
            <a:ext cx="7596000" cy="504000"/>
          </a:xfrm>
          <a:prstGeom prst="roundRect">
            <a:avLst/>
          </a:prstGeom>
          <a:ln>
            <a:solidFill>
              <a:srgbClr val="86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ПРЕДСТАВИТЕЛЕЙ В СОСТАВ КОМИССИИ ВПРАВЕ ВЫДВИГАТЬ</a:t>
            </a:r>
            <a:endParaRPr lang="ru-RU" dirty="0"/>
          </a:p>
        </p:txBody>
      </p:sp>
      <p:cxnSp>
        <p:nvCxnSpPr>
          <p:cNvPr id="7" name="Прямая со стрелкой 6"/>
          <p:cNvCxnSpPr>
            <a:stCxn id="5" idx="2"/>
          </p:cNvCxnSpPr>
          <p:nvPr/>
        </p:nvCxnSpPr>
        <p:spPr>
          <a:xfrm flipH="1">
            <a:off x="1763688" y="2420832"/>
            <a:ext cx="3062270" cy="720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5" idx="2"/>
          </p:cNvCxnSpPr>
          <p:nvPr/>
        </p:nvCxnSpPr>
        <p:spPr>
          <a:xfrm>
            <a:off x="4825958" y="2420832"/>
            <a:ext cx="0" cy="720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825958" y="2420832"/>
            <a:ext cx="2702405" cy="720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834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5352E45-4D38-4D2F-88D6-7BD07885E1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graphicEl>
                                              <a:dgm id="{75352E45-4D38-4D2F-88D6-7BD07885E1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75352E45-4D38-4D2F-88D6-7BD07885E1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graphicEl>
                                              <a:dgm id="{75352E45-4D38-4D2F-88D6-7BD07885E1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836C09-CA32-4117-A978-A71036F6DE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graphicEl>
                                              <a:dgm id="{AE836C09-CA32-4117-A978-A71036F6DE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AE836C09-CA32-4117-A978-A71036F6DE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AE836C09-CA32-4117-A978-A71036F6DE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3297F1-7F6B-4078-9E17-17447EF87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graphicEl>
                                              <a:dgm id="{9F3297F1-7F6B-4078-9E17-17447EF87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9F3297F1-7F6B-4078-9E17-17447EF87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graphicEl>
                                              <a:dgm id="{9F3297F1-7F6B-4078-9E17-17447EF874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034B50-85EA-49A0-82A3-1F2771317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7C034B50-85EA-49A0-82A3-1F2771317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graphicEl>
                                              <a:dgm id="{7C034B50-85EA-49A0-82A3-1F2771317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graphicEl>
                                              <a:dgm id="{7C034B50-85EA-49A0-82A3-1F2771317A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D1DD4B-FCA5-421E-B5A7-A4D109B65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graphicEl>
                                              <a:dgm id="{4DD1DD4B-FCA5-421E-B5A7-A4D109B65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graphicEl>
                                              <a:dgm id="{4DD1DD4B-FCA5-421E-B5A7-A4D109B65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graphicEl>
                                              <a:dgm id="{4DD1DD4B-FCA5-421E-B5A7-A4D109B651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713860880"/>
              </p:ext>
            </p:extLst>
          </p:nvPr>
        </p:nvGraphicFramePr>
        <p:xfrm>
          <a:off x="251520" y="692696"/>
          <a:ext cx="8748000" cy="576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915998" y="2348880"/>
            <a:ext cx="7596000" cy="504000"/>
          </a:xfrm>
          <a:prstGeom prst="roundRect">
            <a:avLst/>
          </a:prstGeom>
          <a:ln>
            <a:solidFill>
              <a:srgbClr val="86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ПРЕДСТАВИТЕЛЕЙ В СОСТАВ КОМИССИИ ВПРАВЕ ВЫДВИГАТЬ</a:t>
            </a:r>
            <a:endParaRPr lang="ru-RU" dirty="0"/>
          </a:p>
        </p:txBody>
      </p:sp>
      <p:cxnSp>
        <p:nvCxnSpPr>
          <p:cNvPr id="7" name="Прямая со стрелкой 6"/>
          <p:cNvCxnSpPr>
            <a:stCxn id="5" idx="2"/>
          </p:cNvCxnSpPr>
          <p:nvPr/>
        </p:nvCxnSpPr>
        <p:spPr>
          <a:xfrm flipH="1">
            <a:off x="1763688" y="2852880"/>
            <a:ext cx="2950310" cy="3723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5" idx="2"/>
          </p:cNvCxnSpPr>
          <p:nvPr/>
        </p:nvCxnSpPr>
        <p:spPr>
          <a:xfrm flipH="1">
            <a:off x="4572000" y="2852880"/>
            <a:ext cx="141998" cy="3723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571999" y="2852880"/>
            <a:ext cx="2592289" cy="396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425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5352E45-4D38-4D2F-88D6-7BD07885E1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graphicEl>
                                              <a:dgm id="{75352E45-4D38-4D2F-88D6-7BD07885E1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75352E45-4D38-4D2F-88D6-7BD07885E1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graphicEl>
                                              <a:dgm id="{75352E45-4D38-4D2F-88D6-7BD07885E1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836C09-CA32-4117-A978-A71036F6DE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graphicEl>
                                              <a:dgm id="{AE836C09-CA32-4117-A978-A71036F6DE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AE836C09-CA32-4117-A978-A71036F6DE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AE836C09-CA32-4117-A978-A71036F6DE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3297F1-7F6B-4078-9E17-17447EF87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graphicEl>
                                              <a:dgm id="{9F3297F1-7F6B-4078-9E17-17447EF87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9F3297F1-7F6B-4078-9E17-17447EF87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graphicEl>
                                              <a:dgm id="{9F3297F1-7F6B-4078-9E17-17447EF874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034B50-85EA-49A0-82A3-1F2771317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7C034B50-85EA-49A0-82A3-1F2771317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graphicEl>
                                              <a:dgm id="{7C034B50-85EA-49A0-82A3-1F2771317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graphicEl>
                                              <a:dgm id="{7C034B50-85EA-49A0-82A3-1F2771317A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D1DD4B-FCA5-421E-B5A7-A4D109B65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graphicEl>
                                              <a:dgm id="{4DD1DD4B-FCA5-421E-B5A7-A4D109B65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graphicEl>
                                              <a:dgm id="{4DD1DD4B-FCA5-421E-B5A7-A4D109B65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graphicEl>
                                              <a:dgm id="{4DD1DD4B-FCA5-421E-B5A7-A4D109B651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403648" y="692696"/>
            <a:ext cx="7524000" cy="612000"/>
          </a:xfrm>
          <a:prstGeom prst="roundRect">
            <a:avLst/>
          </a:prstGeom>
          <a:ln>
            <a:solidFill>
              <a:srgbClr val="86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860000"/>
                </a:solidFill>
              </a:rPr>
              <a:t>УЧАСТКОВЫЕ ИЗБИРАТЕЛЬНЫЕ  КОМИССИИ</a:t>
            </a:r>
            <a:endParaRPr lang="ru-RU" dirty="0">
              <a:solidFill>
                <a:srgbClr val="86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556" y="2517047"/>
            <a:ext cx="2556000" cy="187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8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srgbClr val="860000"/>
                </a:solidFill>
              </a:rPr>
              <a:t>руководящие </a:t>
            </a:r>
            <a:r>
              <a:rPr lang="ru-RU" sz="1400" dirty="0">
                <a:solidFill>
                  <a:srgbClr val="860000"/>
                </a:solidFill>
              </a:rPr>
              <a:t>органы </a:t>
            </a:r>
            <a:r>
              <a:rPr lang="ru-RU" sz="1400" dirty="0" smtClean="0">
                <a:solidFill>
                  <a:srgbClr val="860000"/>
                </a:solidFill>
              </a:rPr>
              <a:t>областных, Минских городских, районных, городских, районных в городе  </a:t>
            </a:r>
            <a:r>
              <a:rPr lang="ru-RU" sz="1400" dirty="0">
                <a:solidFill>
                  <a:srgbClr val="860000"/>
                </a:solidFill>
              </a:rPr>
              <a:t>организационных структур политических партий, других общественных </a:t>
            </a:r>
            <a:r>
              <a:rPr lang="ru-RU" sz="1400" dirty="0" smtClean="0">
                <a:solidFill>
                  <a:srgbClr val="860000"/>
                </a:solidFill>
              </a:rPr>
              <a:t>объединений  </a:t>
            </a:r>
            <a:endParaRPr lang="ru-RU" sz="1400" dirty="0">
              <a:solidFill>
                <a:srgbClr val="86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98167" y="2951137"/>
            <a:ext cx="2232000" cy="169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8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860000"/>
                </a:solidFill>
              </a:rPr>
              <a:t>трудовые коллективы организаций или </a:t>
            </a:r>
            <a:r>
              <a:rPr lang="ru-RU" sz="1400" dirty="0">
                <a:solidFill>
                  <a:srgbClr val="860000"/>
                </a:solidFill>
              </a:rPr>
              <a:t>коллективы их структурных подразделений,</a:t>
            </a:r>
          </a:p>
          <a:p>
            <a:pPr algn="ctr"/>
            <a:r>
              <a:rPr lang="ru-RU" sz="1400" dirty="0">
                <a:solidFill>
                  <a:srgbClr val="860000"/>
                </a:solidFill>
              </a:rPr>
              <a:t>насчитывающих не менее 10 </a:t>
            </a:r>
            <a:r>
              <a:rPr lang="ru-RU" sz="1400" dirty="0" smtClean="0">
                <a:solidFill>
                  <a:srgbClr val="860000"/>
                </a:solidFill>
              </a:rPr>
              <a:t>работающих</a:t>
            </a:r>
            <a:endParaRPr lang="ru-RU" sz="1400" dirty="0">
              <a:solidFill>
                <a:srgbClr val="86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19558" y="3185165"/>
            <a:ext cx="1584000" cy="126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8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srgbClr val="860000"/>
                </a:solidFill>
              </a:rPr>
              <a:t>избиратели </a:t>
            </a:r>
            <a:br>
              <a:rPr lang="ru-RU" sz="1400" dirty="0" smtClean="0">
                <a:solidFill>
                  <a:srgbClr val="860000"/>
                </a:solidFill>
              </a:rPr>
            </a:br>
            <a:r>
              <a:rPr lang="ru-RU" sz="1400" dirty="0" smtClean="0">
                <a:solidFill>
                  <a:srgbClr val="860000"/>
                </a:solidFill>
              </a:rPr>
              <a:t>в </a:t>
            </a:r>
            <a:r>
              <a:rPr lang="ru-RU" sz="1400" dirty="0">
                <a:solidFill>
                  <a:srgbClr val="860000"/>
                </a:solidFill>
              </a:rPr>
              <a:t>количестве не менее </a:t>
            </a:r>
            <a:r>
              <a:rPr lang="ru-RU" sz="1400" dirty="0" smtClean="0">
                <a:solidFill>
                  <a:srgbClr val="860000"/>
                </a:solidFill>
              </a:rPr>
              <a:t/>
            </a:r>
            <a:br>
              <a:rPr lang="ru-RU" sz="1400" dirty="0" smtClean="0">
                <a:solidFill>
                  <a:srgbClr val="860000"/>
                </a:solidFill>
              </a:rPr>
            </a:br>
            <a:r>
              <a:rPr lang="ru-RU" sz="1400" dirty="0" smtClean="0">
                <a:solidFill>
                  <a:srgbClr val="860000"/>
                </a:solidFill>
              </a:rPr>
              <a:t>10 человек</a:t>
            </a:r>
            <a:endParaRPr lang="ru-RU" sz="1400" dirty="0">
              <a:solidFill>
                <a:srgbClr val="86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225118" y="1395292"/>
            <a:ext cx="7596000" cy="540000"/>
          </a:xfrm>
          <a:prstGeom prst="roundRect">
            <a:avLst/>
          </a:prstGeom>
          <a:ln>
            <a:solidFill>
              <a:srgbClr val="86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ПРЕДСТАВИТЕЛЕЙ В СОСТАВ КОМИССИИ ВПРАВЕ ВЫДВИГАТЬ</a:t>
            </a:r>
            <a:endParaRPr lang="ru-RU" dirty="0"/>
          </a:p>
        </p:txBody>
      </p:sp>
      <p:cxnSp>
        <p:nvCxnSpPr>
          <p:cNvPr id="12" name="Прямая со стрелкой 11"/>
          <p:cNvCxnSpPr>
            <a:stCxn id="9" idx="2"/>
            <a:endCxn id="4" idx="0"/>
          </p:cNvCxnSpPr>
          <p:nvPr/>
        </p:nvCxnSpPr>
        <p:spPr>
          <a:xfrm flipH="1">
            <a:off x="1375556" y="1935292"/>
            <a:ext cx="3647562" cy="5817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9" idx="2"/>
            <a:endCxn id="10" idx="0"/>
          </p:cNvCxnSpPr>
          <p:nvPr/>
        </p:nvCxnSpPr>
        <p:spPr>
          <a:xfrm flipH="1">
            <a:off x="3844587" y="1935292"/>
            <a:ext cx="1178531" cy="117787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9" idx="2"/>
            <a:endCxn id="6" idx="0"/>
          </p:cNvCxnSpPr>
          <p:nvPr/>
        </p:nvCxnSpPr>
        <p:spPr>
          <a:xfrm>
            <a:off x="5023118" y="1935292"/>
            <a:ext cx="3288440" cy="124987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2800587" y="3113165"/>
            <a:ext cx="2088000" cy="133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8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srgbClr val="860000"/>
                </a:solidFill>
              </a:rPr>
              <a:t>первичная организация политической партии, другого </a:t>
            </a:r>
            <a:r>
              <a:rPr lang="ru-RU" sz="1400" dirty="0">
                <a:solidFill>
                  <a:srgbClr val="860000"/>
                </a:solidFill>
              </a:rPr>
              <a:t>общественного </a:t>
            </a:r>
            <a:r>
              <a:rPr lang="ru-RU" sz="1400" dirty="0" smtClean="0">
                <a:solidFill>
                  <a:srgbClr val="860000"/>
                </a:solidFill>
              </a:rPr>
              <a:t>объединения</a:t>
            </a:r>
            <a:endParaRPr lang="ru-RU" sz="1400" dirty="0">
              <a:solidFill>
                <a:srgbClr val="860000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7118" y="4853722"/>
            <a:ext cx="2376000" cy="158400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srgbClr val="860000"/>
                </a:solidFill>
              </a:rPr>
              <a:t>в комиссии</a:t>
            </a:r>
            <a:r>
              <a:rPr lang="ru-RU" sz="1400" dirty="0">
                <a:solidFill>
                  <a:srgbClr val="860000"/>
                </a:solidFill>
              </a:rPr>
              <a:t>, расположенные </a:t>
            </a:r>
            <a:r>
              <a:rPr lang="ru-RU" sz="1400" dirty="0" smtClean="0">
                <a:solidFill>
                  <a:srgbClr val="860000"/>
                </a:solidFill>
              </a:rPr>
              <a:t>соответственно на </a:t>
            </a:r>
            <a:r>
              <a:rPr lang="ru-RU" sz="1400" dirty="0">
                <a:solidFill>
                  <a:srgbClr val="860000"/>
                </a:solidFill>
              </a:rPr>
              <a:t>территории области, г.Минска, района, города, района в </a:t>
            </a:r>
            <a:r>
              <a:rPr lang="ru-RU" sz="1400" dirty="0" smtClean="0">
                <a:solidFill>
                  <a:srgbClr val="860000"/>
                </a:solidFill>
              </a:rPr>
              <a:t>городе</a:t>
            </a:r>
            <a:endParaRPr lang="ru-RU" sz="1400" dirty="0">
              <a:solidFill>
                <a:srgbClr val="860000"/>
              </a:solidFill>
            </a:endParaRPr>
          </a:p>
          <a:p>
            <a:pPr algn="ctr"/>
            <a:endParaRPr lang="ru-RU" dirty="0">
              <a:solidFill>
                <a:srgbClr val="86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164000" y="5193434"/>
            <a:ext cx="1908000" cy="144000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860000"/>
                </a:solidFill>
              </a:rPr>
              <a:t>в комиссию участка </a:t>
            </a:r>
            <a:r>
              <a:rPr lang="ru-RU" sz="1400" dirty="0">
                <a:solidFill>
                  <a:srgbClr val="860000"/>
                </a:solidFill>
              </a:rPr>
              <a:t>для </a:t>
            </a:r>
            <a:r>
              <a:rPr lang="ru-RU" sz="1400" dirty="0" smtClean="0">
                <a:solidFill>
                  <a:srgbClr val="860000"/>
                </a:solidFill>
              </a:rPr>
              <a:t>голосования</a:t>
            </a:r>
            <a:r>
              <a:rPr lang="ru-RU" sz="1400" smtClean="0">
                <a:solidFill>
                  <a:srgbClr val="860000"/>
                </a:solidFill>
              </a:rPr>
              <a:t>, </a:t>
            </a:r>
            <a:br>
              <a:rPr lang="ru-RU" sz="1400" smtClean="0">
                <a:solidFill>
                  <a:srgbClr val="860000"/>
                </a:solidFill>
              </a:rPr>
            </a:br>
            <a:r>
              <a:rPr lang="ru-RU" sz="1400" smtClean="0">
                <a:solidFill>
                  <a:srgbClr val="860000"/>
                </a:solidFill>
              </a:rPr>
              <a:t>на </a:t>
            </a:r>
            <a:r>
              <a:rPr lang="ru-RU" sz="1400" dirty="0" smtClean="0">
                <a:solidFill>
                  <a:srgbClr val="860000"/>
                </a:solidFill>
              </a:rPr>
              <a:t>территории которого они проживают</a:t>
            </a:r>
            <a:endParaRPr lang="ru-RU" dirty="0">
              <a:solidFill>
                <a:srgbClr val="86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55776" y="5194910"/>
            <a:ext cx="2052000" cy="147600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dirty="0" smtClean="0">
                <a:solidFill>
                  <a:srgbClr val="860000"/>
                </a:solidFill>
              </a:rPr>
              <a:t>в комиссию </a:t>
            </a:r>
            <a:r>
              <a:rPr lang="ru-RU" sz="1400" dirty="0">
                <a:solidFill>
                  <a:srgbClr val="860000"/>
                </a:solidFill>
              </a:rPr>
              <a:t>участка для </a:t>
            </a:r>
            <a:r>
              <a:rPr lang="ru-RU" sz="1400" dirty="0" smtClean="0">
                <a:solidFill>
                  <a:srgbClr val="860000"/>
                </a:solidFill>
              </a:rPr>
              <a:t>голосования, на территории которого находится первичная организация</a:t>
            </a:r>
            <a:endParaRPr lang="ru-RU" sz="1400" dirty="0">
              <a:solidFill>
                <a:srgbClr val="86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88024" y="5327076"/>
            <a:ext cx="2304000" cy="1296000"/>
          </a:xfrm>
          <a:prstGeom prst="roundRect">
            <a:avLst>
              <a:gd name="adj" fmla="val 18122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rgbClr val="860000"/>
              </a:solidFill>
            </a:endParaRPr>
          </a:p>
          <a:p>
            <a:pPr algn="ctr"/>
            <a:r>
              <a:rPr lang="ru-RU" sz="1400" dirty="0" smtClean="0">
                <a:solidFill>
                  <a:srgbClr val="860000"/>
                </a:solidFill>
              </a:rPr>
              <a:t>в комиссии, расположенные </a:t>
            </a:r>
            <a:r>
              <a:rPr lang="ru-RU" sz="1400" dirty="0">
                <a:solidFill>
                  <a:srgbClr val="860000"/>
                </a:solidFill>
              </a:rPr>
              <a:t>на территории соответствующего района, города, района в городе</a:t>
            </a:r>
          </a:p>
          <a:p>
            <a:pPr algn="ctr"/>
            <a:endParaRPr lang="ru-RU" dirty="0">
              <a:solidFill>
                <a:srgbClr val="860000"/>
              </a:solidFill>
            </a:endParaRPr>
          </a:p>
        </p:txBody>
      </p:sp>
      <p:cxnSp>
        <p:nvCxnSpPr>
          <p:cNvPr id="25" name="Прямая со стрелкой 24"/>
          <p:cNvCxnSpPr>
            <a:stCxn id="9" idx="2"/>
            <a:endCxn id="5" idx="0"/>
          </p:cNvCxnSpPr>
          <p:nvPr/>
        </p:nvCxnSpPr>
        <p:spPr>
          <a:xfrm>
            <a:off x="5023118" y="1935292"/>
            <a:ext cx="1091049" cy="101584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24" name="Прямая со стрелкой 1023"/>
          <p:cNvCxnSpPr>
            <a:endCxn id="2" idx="0"/>
          </p:cNvCxnSpPr>
          <p:nvPr/>
        </p:nvCxnSpPr>
        <p:spPr>
          <a:xfrm>
            <a:off x="1225118" y="4389047"/>
            <a:ext cx="0" cy="4646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27" name="Прямая со стрелкой 1026"/>
          <p:cNvCxnSpPr/>
          <p:nvPr/>
        </p:nvCxnSpPr>
        <p:spPr>
          <a:xfrm flipH="1">
            <a:off x="3844587" y="4461009"/>
            <a:ext cx="0" cy="756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29" name="Прямая со стрелкой 1028"/>
          <p:cNvCxnSpPr/>
          <p:nvPr/>
        </p:nvCxnSpPr>
        <p:spPr>
          <a:xfrm flipH="1">
            <a:off x="6064245" y="4643137"/>
            <a:ext cx="0" cy="6941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31" name="Прямая со стрелкой 1030"/>
          <p:cNvCxnSpPr/>
          <p:nvPr/>
        </p:nvCxnSpPr>
        <p:spPr>
          <a:xfrm flipH="1">
            <a:off x="8311558" y="4468740"/>
            <a:ext cx="0" cy="7482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450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2" grpId="0" animBg="1"/>
      <p:bldP spid="13" grpId="0" animBg="1"/>
      <p:bldP spid="16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47420" y="795969"/>
            <a:ext cx="8712000" cy="684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ОРГАНЫ, ОБРАЗУЮЩИЕ  ИЗБИРАТЕЛЬНЫЕ КОМИССИИ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608258" y="1677049"/>
            <a:ext cx="6120000" cy="90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0" cap="none" spc="0" normalizeH="0" baseline="0" noProof="0" dirty="0" smtClean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президиум областного Совета депутатов 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+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областной </a:t>
            </a:r>
            <a:r>
              <a:rPr kumimoji="0" lang="ru-RU" sz="1600" b="1" i="0" u="none" strike="noStrike" kern="0" cap="none" spc="0" normalizeH="0" baseline="0" noProof="0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исполнительный комитет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0" cap="none" spc="0" normalizeH="0" baseline="0" noProof="0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835696" y="2935775"/>
            <a:ext cx="2880000" cy="914400"/>
          </a:xfrm>
          <a:prstGeom prst="round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областная избирательная комиссия </a:t>
            </a:r>
            <a:endParaRPr kumimoji="0" lang="ru-RU" sz="1400" b="1" i="0" u="none" strike="noStrike" kern="0" cap="none" spc="0" normalizeH="0" baseline="0" noProof="0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084168" y="2916608"/>
            <a:ext cx="2916000" cy="914400"/>
          </a:xfrm>
          <a:prstGeom prst="round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окружные избирательные комиссии</a:t>
            </a:r>
            <a:endParaRPr kumimoji="0" lang="ru-RU" sz="1400" b="1" i="0" u="none" strike="noStrike" kern="0" cap="none" spc="0" normalizeH="0" baseline="0" noProof="0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2258" y="4077072"/>
            <a:ext cx="6120000" cy="914400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президиум </a:t>
            </a:r>
            <a:r>
              <a:rPr kumimoji="0" lang="ru-RU" sz="1600" b="1" i="0" u="none" strike="noStrike" kern="0" cap="none" spc="0" normalizeH="0" baseline="0" noProof="0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Минского городского </a:t>
            </a:r>
            <a:r>
              <a:rPr kumimoji="0" lang="ru-RU" sz="1600" b="1" i="0" u="none" strike="noStrike" kern="0" cap="none" spc="0" normalizeH="0" baseline="0" noProof="0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Совета депутатов 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+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Минский </a:t>
            </a:r>
            <a:r>
              <a:rPr kumimoji="0" lang="ru-RU" sz="1600" b="1" i="0" u="none" strike="noStrike" kern="0" cap="none" spc="0" normalizeH="0" baseline="0" noProof="0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городской </a:t>
            </a:r>
            <a:r>
              <a:rPr kumimoji="0" lang="ru-RU" sz="1600" b="1" i="0" u="none" strike="noStrike" kern="0" cap="none" spc="0" normalizeH="0" baseline="0" noProof="0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исполнительный </a:t>
            </a:r>
            <a:r>
              <a:rPr kumimoji="0" lang="ru-RU" sz="1600" b="1" i="0" u="none" strike="noStrike" kern="0" cap="none" spc="0" normalizeH="0" baseline="0" noProof="0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комитет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5515" y="5594919"/>
            <a:ext cx="2556000" cy="1044000"/>
          </a:xfrm>
          <a:prstGeom prst="round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Минская городская избирательная </a:t>
            </a:r>
            <a:r>
              <a:rPr kumimoji="0" lang="ru-RU" sz="1400" b="1" i="0" u="none" strike="noStrike" kern="0" cap="none" spc="0" normalizeH="0" baseline="0" noProof="0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комиссия 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779912" y="5519069"/>
            <a:ext cx="4104000" cy="1260000"/>
          </a:xfrm>
          <a:prstGeom prst="round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территориальные избирательные </a:t>
            </a:r>
            <a:r>
              <a:rPr kumimoji="0" lang="ru-RU" sz="1400" b="1" i="0" u="none" strike="noStrike" kern="0" cap="none" spc="0" normalizeH="0" baseline="0" noProof="0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комиссии, осуществляющие в районах города Минска полномочия окружных избирательных комиссий по выборам </a:t>
            </a:r>
            <a:r>
              <a:rPr kumimoji="0" lang="ru-RU" sz="1400" b="1" i="0" u="none" strike="noStrike" kern="0" cap="none" spc="0" normalizeH="0" baseline="0" noProof="0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kumimoji="0" lang="ru-RU" sz="1400" b="1" i="0" u="none" strike="noStrike" kern="0" cap="none" spc="0" normalizeH="0" baseline="0" noProof="0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</a:br>
            <a:r>
              <a:rPr kumimoji="0" lang="ru-RU" sz="1400" b="1" i="0" u="none" strike="noStrike" kern="0" cap="none" spc="0" normalizeH="0" baseline="0" noProof="0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в </a:t>
            </a:r>
            <a:r>
              <a:rPr kumimoji="0" lang="ru-RU" sz="1400" b="1" i="0" u="none" strike="noStrike" kern="0" cap="none" spc="0" normalizeH="0" baseline="0" noProof="0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Минский городской Совет депутатов</a:t>
            </a:r>
            <a:endParaRPr kumimoji="0" lang="ru-RU" sz="1400" b="1" i="0" u="none" strike="noStrike" kern="0" cap="none" spc="0" normalizeH="0" baseline="0" noProof="0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5" name="Прямая со стрелкой 4"/>
          <p:cNvCxnSpPr>
            <a:stCxn id="23" idx="2"/>
            <a:endCxn id="24" idx="0"/>
          </p:cNvCxnSpPr>
          <p:nvPr/>
        </p:nvCxnSpPr>
        <p:spPr>
          <a:xfrm flipH="1">
            <a:off x="3275696" y="2577049"/>
            <a:ext cx="2392562" cy="3587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23" idx="2"/>
            <a:endCxn id="25" idx="0"/>
          </p:cNvCxnSpPr>
          <p:nvPr/>
        </p:nvCxnSpPr>
        <p:spPr>
          <a:xfrm>
            <a:off x="5668258" y="2577049"/>
            <a:ext cx="1873910" cy="3395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26" idx="2"/>
          </p:cNvCxnSpPr>
          <p:nvPr/>
        </p:nvCxnSpPr>
        <p:spPr>
          <a:xfrm flipH="1">
            <a:off x="1330258" y="4991472"/>
            <a:ext cx="1782000" cy="6034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26" idx="2"/>
            <a:endCxn id="28" idx="0"/>
          </p:cNvCxnSpPr>
          <p:nvPr/>
        </p:nvCxnSpPr>
        <p:spPr>
          <a:xfrm>
            <a:off x="3112258" y="4991472"/>
            <a:ext cx="2719654" cy="5275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65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381561" y="1616082"/>
            <a:ext cx="6624000" cy="1332000"/>
          </a:xfrm>
          <a:prstGeom prst="roundRect">
            <a:avLst/>
          </a:prstGeom>
          <a:solidFill>
            <a:srgbClr val="FEF8E6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президиум </a:t>
            </a:r>
            <a:r>
              <a:rPr kumimoji="0" lang="ru-RU" sz="1800" b="1" i="0" u="none" strike="noStrike" kern="0" cap="none" spc="0" normalizeH="0" baseline="0" noProof="0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районного,  городского Совета депутатов 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+ </a:t>
            </a:r>
            <a:r>
              <a:rPr kumimoji="0" lang="ru-RU" sz="1800" b="1" i="0" u="none" strike="noStrike" kern="0" cap="none" spc="0" normalizeH="0" baseline="0" noProof="0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районный, городской (города </a:t>
            </a:r>
            <a:r>
              <a:rPr kumimoji="0" lang="ru-RU" sz="1800" b="1" i="0" u="none" strike="noStrike" kern="0" cap="none" spc="0" normalizeH="0" baseline="0" noProof="0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областного подчинения) </a:t>
            </a:r>
            <a:r>
              <a:rPr kumimoji="0" lang="ru-RU" sz="1800" b="1" i="0" u="none" strike="noStrike" kern="0" cap="none" spc="0" normalizeH="0" baseline="0" noProof="0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исполнительный </a:t>
            </a:r>
            <a:r>
              <a:rPr kumimoji="0" lang="ru-RU" sz="1800" b="1" i="0" u="none" strike="noStrike" kern="0" cap="none" spc="0" normalizeH="0" baseline="0" noProof="0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комитет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563888" y="3284984"/>
            <a:ext cx="5220000" cy="914400"/>
          </a:xfrm>
          <a:prstGeom prst="round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районная, городская (в городе областного подчинения)  избирательная комиссия 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888" y="4581128"/>
            <a:ext cx="6984000" cy="914400"/>
          </a:xfrm>
          <a:prstGeom prst="roundRect">
            <a:avLst/>
          </a:prstGeom>
          <a:solidFill>
            <a:srgbClr val="FEF8E6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/>
                <a:ea typeface="Times New Roman"/>
                <a:cs typeface="+mn-cs"/>
              </a:rPr>
              <a:t>городской (города </a:t>
            </a:r>
            <a:r>
              <a:rPr kumimoji="0" lang="ru-RU" sz="1800" b="1" i="0" u="none" strike="noStrike" kern="0" cap="none" spc="0" normalizeH="0" baseline="0" noProof="0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/>
                <a:ea typeface="Times New Roman"/>
                <a:cs typeface="+mn-cs"/>
              </a:rPr>
              <a:t>районного подчинения), </a:t>
            </a:r>
            <a:endParaRPr kumimoji="0" lang="ru-RU" sz="1800" b="1" i="0" u="none" strike="noStrike" kern="0" cap="none" spc="0" normalizeH="0" baseline="0" noProof="0" dirty="0" smtClean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Arial"/>
              <a:ea typeface="Times New Roman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/>
                <a:ea typeface="Times New Roman"/>
                <a:cs typeface="+mn-cs"/>
              </a:rPr>
              <a:t>поселковый, сельский исполнительный комитет</a:t>
            </a:r>
            <a:endParaRPr kumimoji="0" lang="ru-RU" sz="1800" b="1" i="0" u="none" strike="noStrike" kern="0" cap="none" spc="0" normalizeH="0" baseline="0" noProof="0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8741" y="5876010"/>
            <a:ext cx="5184000" cy="914400"/>
          </a:xfrm>
          <a:prstGeom prst="round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Times New Roman"/>
                <a:cs typeface="+mn-cs"/>
              </a:rPr>
              <a:t>городская (в городе районного подчинения), поселковая, сельская избирательная комиссия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697522" y="2935673"/>
            <a:ext cx="0" cy="34931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915816" y="5495528"/>
            <a:ext cx="0" cy="3804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Заголовок 1"/>
          <p:cNvSpPr txBox="1">
            <a:spLocks/>
          </p:cNvSpPr>
          <p:nvPr/>
        </p:nvSpPr>
        <p:spPr>
          <a:xfrm>
            <a:off x="136639" y="778850"/>
            <a:ext cx="8712000" cy="684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ОРГАНЫ, ОБРАЗУЮЩИЕ  ИЗБИРАТЕЛЬНЫЕ КОМИССИИ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42844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06375" y="2140847"/>
            <a:ext cx="2412000" cy="1332000"/>
          </a:xfrm>
          <a:prstGeom prst="roundRect">
            <a:avLst/>
          </a:prstGeom>
          <a:gradFill rotWithShape="1">
            <a:gsLst>
              <a:gs pos="0">
                <a:srgbClr val="4F81BD">
                  <a:hueOff val="0"/>
                  <a:satOff val="0"/>
                  <a:lumOff val="0"/>
                  <a:alphaOff val="0"/>
                  <a:tint val="50000"/>
                  <a:satMod val="300000"/>
                </a:srgbClr>
              </a:gs>
              <a:gs pos="35000">
                <a:srgbClr val="4F81BD">
                  <a:hueOff val="0"/>
                  <a:satOff val="0"/>
                  <a:lumOff val="0"/>
                  <a:alphaOff val="0"/>
                  <a:tint val="37000"/>
                  <a:satMod val="300000"/>
                </a:srgbClr>
              </a:gs>
              <a:gs pos="100000">
                <a:srgbClr val="4F81BD">
                  <a:hueOff val="0"/>
                  <a:satOff val="0"/>
                  <a:lumOff val="0"/>
                  <a:alphaOff val="0"/>
                  <a:tint val="15000"/>
                  <a:satMod val="350000"/>
                </a:srgbClr>
              </a:gs>
            </a:gsLst>
            <a:lin ang="16200000" scaled="1"/>
          </a:gradFill>
          <a:ln w="28575">
            <a:solidFill>
              <a:schemeClr val="tx2">
                <a:lumMod val="75000"/>
              </a:schemeClr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perspectiveFront"/>
            <a:lightRig rig="flat" dir="t"/>
          </a:scene3d>
          <a:sp3d prstMaterial="dkEdge">
            <a:bevelT w="8200" h="38100"/>
          </a:sp3d>
        </p:spPr>
        <p:txBody>
          <a:bodyPr spcFirstLastPara="0" vert="horz" wrap="square" lIns="179070" tIns="179070" rIns="179070" bIns="179070" numCol="1" spcCol="1270" anchor="ctr" anchorCtr="0">
            <a:noAutofit/>
            <a:sp3d extrusionH="57150">
              <a:bevelT w="82550" h="38100" prst="coolSlant"/>
            </a:sp3d>
          </a:bodyPr>
          <a:lstStyle/>
          <a:p>
            <a:pPr marL="0" marR="0" lvl="0" indent="0" algn="ctr" defTabSz="20891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районные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исполнительные 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комитеты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20891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20312" y="2072200"/>
            <a:ext cx="2520000" cy="1354324"/>
          </a:xfrm>
          <a:prstGeom prst="roundRect">
            <a:avLst/>
          </a:prstGeom>
          <a:gradFill rotWithShape="1">
            <a:gsLst>
              <a:gs pos="0">
                <a:srgbClr val="4F81BD">
                  <a:hueOff val="0"/>
                  <a:satOff val="0"/>
                  <a:lumOff val="0"/>
                  <a:alphaOff val="0"/>
                  <a:tint val="50000"/>
                  <a:satMod val="300000"/>
                </a:srgbClr>
              </a:gs>
              <a:gs pos="35000">
                <a:srgbClr val="4F81BD">
                  <a:hueOff val="0"/>
                  <a:satOff val="0"/>
                  <a:lumOff val="0"/>
                  <a:alphaOff val="0"/>
                  <a:tint val="37000"/>
                  <a:satMod val="300000"/>
                </a:srgbClr>
              </a:gs>
              <a:gs pos="100000">
                <a:srgbClr val="4F81BD">
                  <a:hueOff val="0"/>
                  <a:satOff val="0"/>
                  <a:lumOff val="0"/>
                  <a:alphaOff val="0"/>
                  <a:tint val="15000"/>
                  <a:satMod val="350000"/>
                </a:srgbClr>
              </a:gs>
            </a:gsLst>
            <a:lin ang="16200000" scaled="1"/>
          </a:gradFill>
          <a:ln w="28575">
            <a:solidFill>
              <a:schemeClr val="tx2">
                <a:lumMod val="75000"/>
              </a:schemeClr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perspectiveFront"/>
            <a:lightRig rig="flat" dir="t"/>
          </a:scene3d>
          <a:sp3d prstMaterial="dkEdge">
            <a:bevelT w="8200" h="38100"/>
          </a:sp3d>
        </p:spPr>
        <p:txBody>
          <a:bodyPr spcFirstLastPara="0" vert="horz" wrap="square" lIns="179070" tIns="179070" rIns="179070" bIns="179070" numCol="1" spcCol="1270" anchor="ctr" anchorCtr="0">
            <a:noAutofit/>
            <a:sp3d extrusionH="57150">
              <a:bevelT w="82550" h="38100" prst="coolSlant"/>
            </a:sp3d>
          </a:bodyPr>
          <a:lstStyle/>
          <a:p>
            <a:pPr marL="0" marR="0" lvl="0" indent="0" algn="ctr" defTabSz="20891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местные администрации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</a:b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в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городах </a:t>
            </a:r>
            <a:b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</a:b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с районным делением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33504" y="2072200"/>
            <a:ext cx="3060000" cy="1270247"/>
          </a:xfrm>
          <a:prstGeom prst="roundRect">
            <a:avLst/>
          </a:prstGeom>
          <a:gradFill rotWithShape="1">
            <a:gsLst>
              <a:gs pos="0">
                <a:srgbClr val="4F81BD">
                  <a:hueOff val="0"/>
                  <a:satOff val="0"/>
                  <a:lumOff val="0"/>
                  <a:alphaOff val="0"/>
                  <a:tint val="50000"/>
                  <a:satMod val="300000"/>
                </a:srgbClr>
              </a:gs>
              <a:gs pos="35000">
                <a:srgbClr val="4F81BD">
                  <a:hueOff val="0"/>
                  <a:satOff val="0"/>
                  <a:lumOff val="0"/>
                  <a:alphaOff val="0"/>
                  <a:tint val="37000"/>
                  <a:satMod val="300000"/>
                </a:srgbClr>
              </a:gs>
              <a:gs pos="100000">
                <a:srgbClr val="4F81BD">
                  <a:hueOff val="0"/>
                  <a:satOff val="0"/>
                  <a:lumOff val="0"/>
                  <a:alphaOff val="0"/>
                  <a:tint val="15000"/>
                  <a:satMod val="350000"/>
                </a:srgbClr>
              </a:gs>
            </a:gsLst>
            <a:lin ang="16200000" scaled="1"/>
          </a:gradFill>
          <a:ln w="28575">
            <a:solidFill>
              <a:schemeClr val="tx2">
                <a:lumMod val="75000"/>
              </a:schemeClr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perspectiveFront"/>
            <a:lightRig rig="flat" dir="t"/>
          </a:scene3d>
          <a:sp3d prstMaterial="dkEdge">
            <a:bevelT w="8200" h="38100"/>
          </a:sp3d>
        </p:spPr>
        <p:txBody>
          <a:bodyPr spcFirstLastPara="0" vert="horz" wrap="square" lIns="179070" tIns="179070" rIns="179070" bIns="179070" numCol="1" spcCol="1270" anchor="ctr" anchorCtr="0">
            <a:noAutofit/>
            <a:sp3d extrusionH="57150">
              <a:bevelT w="82550" h="38100" prst="coolSlant"/>
            </a:sp3d>
          </a:bodyPr>
          <a:lstStyle/>
          <a:p>
            <a:pPr marL="0" marR="0" lvl="0" indent="0" algn="ctr" defTabSz="20891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городские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исполнительные 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комитеты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Блок-схема: несколько документов 5"/>
          <p:cNvSpPr/>
          <p:nvPr/>
        </p:nvSpPr>
        <p:spPr>
          <a:xfrm>
            <a:off x="1168742" y="4437112"/>
            <a:ext cx="6571609" cy="2159984"/>
          </a:xfrm>
          <a:prstGeom prst="flowChartMultidocumen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358348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perspectiveLeft"/>
            <a:lightRig rig="threePt" dir="t"/>
          </a:scene3d>
          <a:sp3d>
            <a:bevelT prst="angle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normalizeH="0" baseline="0" noProof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участковые комиссии </a:t>
            </a:r>
            <a:endParaRPr kumimoji="0" lang="ru-RU" sz="3200" b="1" i="0" u="none" strike="noStrike" kern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267508" y="3499616"/>
            <a:ext cx="3262812" cy="9374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390743" y="3472847"/>
            <a:ext cx="288032" cy="9642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5220072" y="3459534"/>
            <a:ext cx="2160240" cy="9775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/>
          <p:cNvSpPr txBox="1">
            <a:spLocks/>
          </p:cNvSpPr>
          <p:nvPr/>
        </p:nvSpPr>
        <p:spPr>
          <a:xfrm>
            <a:off x="107504" y="836712"/>
            <a:ext cx="8712000" cy="684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ОРГАНЫ, ОБРАЗУЮЩИЕ  ИЗБИРАТЕЛЬНЫЕ КОМИССИИ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72816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7751" y="632615"/>
            <a:ext cx="9000000" cy="684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СРОКИ  ОБРАЗОВАНИЯ  ИЗБИРАТЕЛЬНЫХ  КОМИССИЙ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22852" y="1611283"/>
            <a:ext cx="2275916" cy="1008000"/>
            <a:chOff x="161315" y="18000"/>
            <a:chExt cx="2301561" cy="1008000"/>
          </a:xfrm>
          <a:scene3d>
            <a:camera prst="orthographicFront"/>
            <a:lightRig rig="flat" dir="t"/>
          </a:scene3d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161315" y="18000"/>
              <a:ext cx="2301561" cy="1008000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193384" y="36000"/>
              <a:ext cx="2258979" cy="9720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/>
                <a:t>ТЕРРИТОРИАЛЬНЫЕ</a:t>
              </a:r>
              <a:endParaRPr lang="ru-RU" sz="1600" kern="1200" dirty="0"/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2442135" y="1352326"/>
            <a:ext cx="2088000" cy="16920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ru-RU" sz="1100" dirty="0" smtClean="0"/>
              <a:t>выдвижение представителей</a:t>
            </a:r>
            <a:br>
              <a:rPr lang="ru-RU" sz="1100" dirty="0" smtClean="0"/>
            </a:br>
            <a:r>
              <a:rPr lang="ru-RU" sz="1100" dirty="0" smtClean="0"/>
              <a:t> в состав комиссий </a:t>
            </a:r>
            <a:br>
              <a:rPr lang="ru-RU" sz="1100" dirty="0" smtClean="0"/>
            </a:br>
            <a:r>
              <a:rPr lang="ru-RU" sz="1100" dirty="0" smtClean="0"/>
              <a:t>и представление документов</a:t>
            </a:r>
            <a:endParaRPr lang="ru-RU" dirty="0"/>
          </a:p>
        </p:txBody>
      </p:sp>
      <p:sp>
        <p:nvSpPr>
          <p:cNvPr id="11" name="Скругленный прямоугольник 4"/>
          <p:cNvSpPr/>
          <p:nvPr/>
        </p:nvSpPr>
        <p:spPr>
          <a:xfrm>
            <a:off x="4557271" y="1927178"/>
            <a:ext cx="1427451" cy="8472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26670" tIns="17780" rIns="2667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be-BY" sz="1400" kern="1200" dirty="0" smtClean="0">
              <a:effectLst/>
              <a:latin typeface="+mn-lt"/>
              <a:ea typeface="Times New Roman"/>
            </a:endParaRP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e-BY" sz="1400" kern="1200" dirty="0" smtClean="0">
                <a:effectLst/>
                <a:latin typeface="+mn-lt"/>
                <a:ea typeface="Times New Roman"/>
              </a:rPr>
              <a:t>не позднее </a:t>
            </a:r>
            <a:br>
              <a:rPr lang="be-BY" sz="1400" kern="1200" dirty="0" smtClean="0">
                <a:effectLst/>
                <a:latin typeface="+mn-lt"/>
                <a:ea typeface="Times New Roman"/>
              </a:rPr>
            </a:br>
            <a:r>
              <a:rPr lang="be-BY" sz="1400" kern="1200" dirty="0" smtClean="0">
                <a:solidFill>
                  <a:srgbClr val="C00000"/>
                </a:solidFill>
                <a:effectLst/>
                <a:latin typeface="+mn-lt"/>
                <a:ea typeface="Times New Roman"/>
              </a:rPr>
              <a:t>21 ноября 2017 г.</a:t>
            </a:r>
            <a:br>
              <a:rPr lang="be-BY" sz="1400" kern="1200" dirty="0" smtClean="0">
                <a:solidFill>
                  <a:srgbClr val="C00000"/>
                </a:solidFill>
                <a:effectLst/>
                <a:latin typeface="+mn-lt"/>
                <a:ea typeface="Times New Roman"/>
              </a:rPr>
            </a:br>
            <a:r>
              <a:rPr lang="be-BY" sz="1400" kern="1200" dirty="0" smtClean="0">
                <a:effectLst/>
                <a:latin typeface="+mn-lt"/>
                <a:ea typeface="Times New Roman"/>
              </a:rPr>
              <a:t>включительно</a:t>
            </a:r>
            <a:r>
              <a:rPr lang="ru-RU" sz="1400" kern="1200" dirty="0" smtClean="0">
                <a:latin typeface="+mn-lt"/>
              </a:rPr>
              <a:t>  -</a:t>
            </a:r>
            <a:endParaRPr lang="ru-RU" sz="1400" kern="1200" dirty="0">
              <a:latin typeface="+mn-lt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6005078" y="1762179"/>
            <a:ext cx="1440000" cy="10800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образование комиссий </a:t>
            </a:r>
            <a:endParaRPr lang="ru-RU" sz="1100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7452320" y="1794254"/>
            <a:ext cx="1620000" cy="1113129"/>
            <a:chOff x="10168357" y="-1057832"/>
            <a:chExt cx="1625740" cy="1113129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10179476" y="-1057832"/>
              <a:ext cx="1614621" cy="1113129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10168357" y="-1057832"/>
              <a:ext cx="1589612" cy="10479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+mn-lt"/>
                </a:rPr>
                <a:t>не позднее </a:t>
              </a:r>
              <a:br>
                <a:rPr lang="ru-RU" sz="1400" kern="1200" dirty="0" smtClean="0">
                  <a:latin typeface="+mn-lt"/>
                </a:rPr>
              </a:br>
              <a:r>
                <a:rPr lang="ru-RU" sz="1400" kern="1200" dirty="0" smtClean="0">
                  <a:solidFill>
                    <a:srgbClr val="C00000"/>
                  </a:solidFill>
                  <a:latin typeface="+mn-lt"/>
                </a:rPr>
                <a:t>24 ноября 2017 г. </a:t>
              </a:r>
              <a:r>
                <a:rPr lang="ru-RU" sz="1400" kern="1200" dirty="0" smtClean="0">
                  <a:latin typeface="+mn-lt"/>
                </a:rPr>
                <a:t>включительно </a:t>
              </a:r>
              <a:endParaRPr lang="ru-RU" sz="1400" kern="1200" dirty="0">
                <a:latin typeface="+mn-lt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31733" y="2987793"/>
            <a:ext cx="3051890" cy="2242870"/>
            <a:chOff x="650306" y="77807"/>
            <a:chExt cx="3276471" cy="1593840"/>
          </a:xfrm>
          <a:scene3d>
            <a:camera prst="orthographicFront"/>
            <a:lightRig rig="flat" dir="t"/>
          </a:scene3d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650306" y="77807"/>
              <a:ext cx="3276471" cy="1593840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4" name="Скругленный прямоугольник 4"/>
            <p:cNvSpPr/>
            <p:nvPr/>
          </p:nvSpPr>
          <p:spPr>
            <a:xfrm>
              <a:off x="696987" y="117981"/>
              <a:ext cx="3183107" cy="150047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marL="285750" lvl="0" indent="-28575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§"/>
              </a:pPr>
              <a:r>
                <a:rPr lang="ru-RU" sz="1400" kern="1200" dirty="0" smtClean="0"/>
                <a:t>окружные по выборам в областной Совет депутатов </a:t>
              </a:r>
            </a:p>
            <a:p>
              <a:pPr marL="285750" lvl="0" indent="-28575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§"/>
              </a:pPr>
              <a:r>
                <a:rPr lang="ru-RU" sz="1400" kern="1200" dirty="0" smtClean="0"/>
                <a:t>территориальные </a:t>
              </a:r>
              <a:r>
                <a:rPr lang="ru-RU" sz="1400" kern="1200" dirty="0" smtClean="0">
                  <a:effectLst/>
                  <a:ea typeface="Times New Roman"/>
                </a:rPr>
                <a:t>избирательные комиссии, осуществляющие </a:t>
              </a:r>
              <a:br>
                <a:rPr lang="ru-RU" sz="1400" kern="1200" dirty="0" smtClean="0">
                  <a:effectLst/>
                  <a:ea typeface="Times New Roman"/>
                </a:rPr>
              </a:br>
              <a:r>
                <a:rPr lang="ru-RU" sz="1400" kern="1200" dirty="0" smtClean="0">
                  <a:effectLst/>
                  <a:ea typeface="Times New Roman"/>
                </a:rPr>
                <a:t>в районах г.Минска полномочия окружных избирательных комиссий по выборам в Минский городской Совет депутатов </a:t>
              </a:r>
              <a:r>
                <a:rPr lang="ru-RU" sz="1400" kern="1200" dirty="0" smtClean="0"/>
                <a:t> </a:t>
              </a:r>
              <a:endParaRPr lang="ru-RU" sz="1400" kern="1200" dirty="0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981905" y="3559952"/>
            <a:ext cx="1440000" cy="936000"/>
            <a:chOff x="1463614" y="2394"/>
            <a:chExt cx="2092289" cy="1046144"/>
          </a:xfrm>
          <a:scene3d>
            <a:camera prst="orthographicFront"/>
            <a:lightRig rig="flat" dir="t"/>
          </a:scene3d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1463614" y="2394"/>
              <a:ext cx="2092289" cy="104614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28" name="Скругленный прямоугольник 4"/>
            <p:cNvSpPr/>
            <p:nvPr/>
          </p:nvSpPr>
          <p:spPr>
            <a:xfrm>
              <a:off x="1494255" y="33035"/>
              <a:ext cx="2031007" cy="984862"/>
            </a:xfrm>
            <a:prstGeom prst="rect">
              <a:avLst/>
            </a:prstGeom>
            <a:ln>
              <a:solidFill>
                <a:srgbClr val="FEF8E6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e-BY" sz="1400" kern="1200" dirty="0" smtClean="0"/>
                <a:t>не позднее </a:t>
              </a:r>
              <a:br>
                <a:rPr lang="be-BY" sz="1400" kern="1200" dirty="0" smtClean="0"/>
              </a:br>
              <a:r>
                <a:rPr lang="be-BY" sz="1400" kern="1200" dirty="0" smtClean="0">
                  <a:solidFill>
                    <a:srgbClr val="C00000"/>
                  </a:solidFill>
                </a:rPr>
                <a:t>1 декабря 2017 г. </a:t>
              </a:r>
              <a:r>
                <a:rPr lang="be-BY" sz="1400" kern="1200" dirty="0" smtClean="0"/>
                <a:t>включительно</a:t>
              </a:r>
              <a:endParaRPr lang="ru-RU" sz="1600" kern="1200" dirty="0"/>
            </a:p>
          </p:txBody>
        </p:sp>
      </p:grpSp>
      <p:sp>
        <p:nvSpPr>
          <p:cNvPr id="29" name="Стрелка вправо 28"/>
          <p:cNvSpPr/>
          <p:nvPr/>
        </p:nvSpPr>
        <p:spPr>
          <a:xfrm>
            <a:off x="6438854" y="3609539"/>
            <a:ext cx="1332000" cy="10080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образование комиссий </a:t>
            </a:r>
            <a:endParaRPr lang="ru-RU" sz="1100" dirty="0"/>
          </a:p>
        </p:txBody>
      </p:sp>
      <p:grpSp>
        <p:nvGrpSpPr>
          <p:cNvPr id="30" name="Группа 29"/>
          <p:cNvGrpSpPr/>
          <p:nvPr/>
        </p:nvGrpSpPr>
        <p:grpSpPr>
          <a:xfrm>
            <a:off x="7760097" y="3474588"/>
            <a:ext cx="1368000" cy="1269280"/>
            <a:chOff x="6378971" y="-87581"/>
            <a:chExt cx="1609409" cy="1302250"/>
          </a:xfrm>
          <a:scene3d>
            <a:camera prst="orthographicFront"/>
            <a:lightRig rig="flat" dir="t"/>
          </a:scene3d>
        </p:grpSpPr>
        <p:sp>
          <p:nvSpPr>
            <p:cNvPr id="31" name="Скругленный прямоугольник 30"/>
            <p:cNvSpPr/>
            <p:nvPr/>
          </p:nvSpPr>
          <p:spPr>
            <a:xfrm>
              <a:off x="6408002" y="0"/>
              <a:ext cx="1482350" cy="1098773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32" name="Скругленный прямоугольник 4"/>
            <p:cNvSpPr/>
            <p:nvPr/>
          </p:nvSpPr>
          <p:spPr>
            <a:xfrm>
              <a:off x="6378971" y="-87581"/>
              <a:ext cx="1609409" cy="13022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lvl="0" algn="ctr" defTabSz="622300">
                <a:spcBef>
                  <a:spcPct val="0"/>
                </a:spcBef>
              </a:pPr>
              <a:r>
                <a:rPr lang="ru-RU" sz="1400" kern="1200" dirty="0" smtClean="0"/>
                <a:t>не позднее </a:t>
              </a:r>
              <a:br>
                <a:rPr lang="ru-RU" sz="1400" kern="1200" dirty="0" smtClean="0"/>
              </a:br>
              <a:r>
                <a:rPr lang="ru-RU" sz="1400" dirty="0">
                  <a:solidFill>
                    <a:srgbClr val="C00000"/>
                  </a:solidFill>
                </a:rPr>
                <a:t>4 декабря </a:t>
              </a:r>
              <a:endParaRPr lang="ru-RU" sz="1400" dirty="0" smtClean="0">
                <a:solidFill>
                  <a:srgbClr val="C00000"/>
                </a:solidFill>
              </a:endParaRPr>
            </a:p>
            <a:p>
              <a:pPr lvl="0" algn="ctr" defTabSz="622300">
                <a:spcBef>
                  <a:spcPct val="0"/>
                </a:spcBef>
              </a:pPr>
              <a:r>
                <a:rPr lang="ru-RU" sz="1400" kern="1200" dirty="0" smtClean="0">
                  <a:solidFill>
                    <a:srgbClr val="C00000"/>
                  </a:solidFill>
                </a:rPr>
                <a:t>2017 г. </a:t>
              </a:r>
              <a:r>
                <a:rPr lang="ru-RU" sz="1400" kern="1200" dirty="0" smtClean="0">
                  <a:solidFill>
                    <a:schemeClr val="tx1"/>
                  </a:solidFill>
                </a:rPr>
                <a:t>включительно</a:t>
              </a:r>
              <a:r>
                <a:rPr lang="ru-RU" sz="1400" kern="1200" dirty="0" smtClean="0">
                  <a:solidFill>
                    <a:srgbClr val="C00000"/>
                  </a:solidFill>
                </a:rPr>
                <a:t> </a:t>
              </a:r>
              <a:endParaRPr lang="ru-RU" sz="1400" kern="1200" dirty="0"/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109592" y="5645296"/>
            <a:ext cx="1710772" cy="753579"/>
            <a:chOff x="3244602" y="137725"/>
            <a:chExt cx="1710772" cy="753579"/>
          </a:xfrm>
          <a:scene3d>
            <a:camera prst="orthographicFront"/>
            <a:lightRig rig="flat" dir="t"/>
          </a:scene3d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3244602" y="137725"/>
              <a:ext cx="1709944" cy="75357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5" name="Скругленный прямоугольник 4"/>
            <p:cNvSpPr/>
            <p:nvPr/>
          </p:nvSpPr>
          <p:spPr>
            <a:xfrm>
              <a:off x="3289574" y="181869"/>
              <a:ext cx="1665800" cy="70943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/>
                <a:t>УЧАСТКОВЫЕ</a:t>
              </a:r>
              <a:endParaRPr lang="ru-RU" sz="1600" kern="1200" dirty="0"/>
            </a:p>
          </p:txBody>
        </p:sp>
      </p:grpSp>
      <p:sp>
        <p:nvSpPr>
          <p:cNvPr id="39" name="Скругленный прямоугольник 4"/>
          <p:cNvSpPr/>
          <p:nvPr/>
        </p:nvSpPr>
        <p:spPr>
          <a:xfrm>
            <a:off x="4330687" y="5656091"/>
            <a:ext cx="1584000" cy="813388"/>
          </a:xfrm>
          <a:prstGeom prst="roundRect">
            <a:avLst/>
          </a:prstGeom>
          <a:ln>
            <a:solidFill>
              <a:schemeClr val="bg2">
                <a:lumMod val="25000"/>
              </a:schemeClr>
            </a:solidFill>
          </a:ln>
          <a:scene3d>
            <a:camera prst="orthographicFront"/>
            <a:lightRig rig="fla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26670" tIns="17780" rIns="26670" bIns="17780" numCol="1" spcCol="1270" anchor="ctr" anchorCtr="0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400" kern="1200" dirty="0" smtClean="0"/>
              <a:t>не позднее </a:t>
            </a:r>
            <a:br>
              <a:rPr lang="ru-RU" sz="1400" kern="1200" dirty="0" smtClean="0"/>
            </a:br>
            <a:r>
              <a:rPr lang="ru-RU" sz="1400" kern="1200" dirty="0" smtClean="0">
                <a:solidFill>
                  <a:srgbClr val="C00000"/>
                </a:solidFill>
              </a:rPr>
              <a:t>31 </a:t>
            </a:r>
            <a:r>
              <a:rPr lang="ru-RU" sz="2000" kern="1200" baseline="1000" dirty="0" smtClean="0">
                <a:solidFill>
                  <a:srgbClr val="C00000"/>
                </a:solidFill>
              </a:rPr>
              <a:t>декабря 2017 г.</a:t>
            </a:r>
            <a:r>
              <a:rPr lang="be-BY" sz="1400" dirty="0">
                <a:solidFill>
                  <a:prstClr val="black"/>
                </a:solidFill>
              </a:rPr>
              <a:t> включительно</a:t>
            </a:r>
            <a:endParaRPr lang="ru-RU" sz="1600" dirty="0">
              <a:solidFill>
                <a:prstClr val="black"/>
              </a:solidFill>
            </a:endParaRP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/>
          </a:p>
        </p:txBody>
      </p:sp>
      <p:sp>
        <p:nvSpPr>
          <p:cNvPr id="40" name="Стрелка вправо 39"/>
          <p:cNvSpPr/>
          <p:nvPr/>
        </p:nvSpPr>
        <p:spPr>
          <a:xfrm>
            <a:off x="5937872" y="5522785"/>
            <a:ext cx="1525528" cy="10800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образование комиссий </a:t>
            </a:r>
            <a:endParaRPr lang="ru-RU" sz="1100" dirty="0"/>
          </a:p>
        </p:txBody>
      </p:sp>
      <p:grpSp>
        <p:nvGrpSpPr>
          <p:cNvPr id="41" name="Группа 40"/>
          <p:cNvGrpSpPr/>
          <p:nvPr/>
        </p:nvGrpSpPr>
        <p:grpSpPr>
          <a:xfrm>
            <a:off x="7475701" y="5689440"/>
            <a:ext cx="1585063" cy="1009138"/>
            <a:chOff x="7117907" y="4187460"/>
            <a:chExt cx="1585063" cy="1009138"/>
          </a:xfrm>
        </p:grpSpPr>
        <p:sp>
          <p:nvSpPr>
            <p:cNvPr id="42" name="Скругленный прямоугольник 41"/>
            <p:cNvSpPr/>
            <p:nvPr/>
          </p:nvSpPr>
          <p:spPr>
            <a:xfrm>
              <a:off x="7117907" y="4187460"/>
              <a:ext cx="1548000" cy="1009138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3" name="Скругленный прямоугольник 4"/>
            <p:cNvSpPr/>
            <p:nvPr/>
          </p:nvSpPr>
          <p:spPr>
            <a:xfrm>
              <a:off x="7147463" y="4209894"/>
              <a:ext cx="1555507" cy="9500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/>
                <a:t>не позднее </a:t>
              </a:r>
              <a:br>
                <a:rPr lang="ru-RU" sz="1400" kern="1200" dirty="0" smtClean="0"/>
              </a:br>
              <a:r>
                <a:rPr lang="ru-RU" sz="1400" kern="1200" dirty="0" smtClean="0">
                  <a:solidFill>
                    <a:srgbClr val="C00000"/>
                  </a:solidFill>
                </a:rPr>
                <a:t>3 января 2018 г. </a:t>
              </a:r>
              <a:r>
                <a:rPr lang="ru-RU" sz="1400" kern="1200" dirty="0" smtClean="0"/>
                <a:t>включительно  </a:t>
              </a:r>
              <a:endParaRPr lang="ru-RU" sz="1400" kern="1200" dirty="0"/>
            </a:p>
          </p:txBody>
        </p:sp>
      </p:grpSp>
      <p:sp>
        <p:nvSpPr>
          <p:cNvPr id="44" name="Стрелка вправо 43"/>
          <p:cNvSpPr/>
          <p:nvPr/>
        </p:nvSpPr>
        <p:spPr>
          <a:xfrm>
            <a:off x="3101930" y="3273191"/>
            <a:ext cx="1836000" cy="16560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выдвижение представителей</a:t>
            </a:r>
            <a:br>
              <a:rPr lang="ru-RU" sz="1100" dirty="0" smtClean="0"/>
            </a:br>
            <a:r>
              <a:rPr lang="ru-RU" sz="1100" dirty="0" smtClean="0"/>
              <a:t> в состав комиссий и представление документов</a:t>
            </a:r>
            <a:endParaRPr lang="ru-RU" dirty="0"/>
          </a:p>
        </p:txBody>
      </p:sp>
      <p:sp>
        <p:nvSpPr>
          <p:cNvPr id="46" name="Стрелка вправо 45"/>
          <p:cNvSpPr/>
          <p:nvPr/>
        </p:nvSpPr>
        <p:spPr>
          <a:xfrm>
            <a:off x="1846687" y="5485720"/>
            <a:ext cx="2484000" cy="11160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выдвижение представителей</a:t>
            </a:r>
            <a:br>
              <a:rPr lang="ru-RU" sz="1100" dirty="0" smtClean="0"/>
            </a:br>
            <a:r>
              <a:rPr lang="ru-RU" sz="1100" dirty="0" smtClean="0"/>
              <a:t> в состав комиссий и представление документов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81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5" grpId="0" animBg="1"/>
      <p:bldP spid="29" grpId="0" animBg="1"/>
      <p:bldP spid="39" grpId="0" animBg="1"/>
      <p:bldP spid="40" grpId="0" animBg="1"/>
      <p:bldP spid="44" grpId="0" animBg="1"/>
      <p:bldP spid="4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0" y="692665"/>
            <a:ext cx="9108000" cy="1044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ln w="10541" cmpd="sng">
                  <a:solidFill>
                    <a:srgbClr val="6076B4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6076B4">
                        <a:tint val="40000"/>
                        <a:satMod val="250000"/>
                      </a:srgbClr>
                    </a:gs>
                    <a:gs pos="9000">
                      <a:srgbClr val="6076B4">
                        <a:tint val="52000"/>
                        <a:satMod val="300000"/>
                      </a:srgbClr>
                    </a:gs>
                    <a:gs pos="50000">
                      <a:srgbClr val="6076B4">
                        <a:shade val="20000"/>
                        <a:satMod val="300000"/>
                      </a:srgbClr>
                    </a:gs>
                    <a:gs pos="79000">
                      <a:srgbClr val="6076B4">
                        <a:tint val="52000"/>
                        <a:satMod val="300000"/>
                      </a:srgbClr>
                    </a:gs>
                    <a:gs pos="100000">
                      <a:srgbClr val="6076B4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ОСОБЕННОСТИ СТАТУСА ПРЕДСЕДАТЕЛЯ КОМИССИИ 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3329" y="3193138"/>
            <a:ext cx="4500000" cy="1440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ea typeface="Times New Roman"/>
              </a:rPr>
              <a:t>близкий родственник кандидата</a:t>
            </a:r>
            <a:br>
              <a:rPr lang="ru-RU" b="1" dirty="0">
                <a:ea typeface="Times New Roman"/>
              </a:rPr>
            </a:br>
            <a:r>
              <a:rPr lang="ru-RU" b="1" dirty="0">
                <a:ea typeface="Times New Roman"/>
              </a:rPr>
              <a:t>в депутаты </a:t>
            </a:r>
            <a:r>
              <a:rPr lang="ru-RU" dirty="0" smtClean="0">
                <a:ea typeface="Times New Roman"/>
              </a:rPr>
              <a:t>(родители</a:t>
            </a:r>
            <a:r>
              <a:rPr lang="ru-RU" dirty="0">
                <a:ea typeface="Times New Roman"/>
              </a:rPr>
              <a:t>, дети, усыновители, усыновленные, родные братья и сестры, дед, бабка, </a:t>
            </a:r>
            <a:r>
              <a:rPr lang="ru-RU" dirty="0" smtClean="0">
                <a:ea typeface="Times New Roman"/>
              </a:rPr>
              <a:t>внуки)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580112" y="3284984"/>
            <a:ext cx="3024336" cy="1134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a typeface="Times New Roman"/>
              </a:rPr>
              <a:t>супруг </a:t>
            </a:r>
            <a:r>
              <a:rPr lang="ru-RU" b="1" dirty="0">
                <a:ea typeface="Times New Roman"/>
              </a:rPr>
              <a:t>(супруга) кандидата</a:t>
            </a:r>
            <a:br>
              <a:rPr lang="ru-RU" b="1" dirty="0">
                <a:ea typeface="Times New Roman"/>
              </a:rPr>
            </a:br>
            <a:r>
              <a:rPr lang="ru-RU" b="1" dirty="0">
                <a:ea typeface="Times New Roman"/>
              </a:rPr>
              <a:t>в депутаты </a:t>
            </a:r>
            <a:endParaRPr lang="ru-RU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15616" y="1988840"/>
            <a:ext cx="7344000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a typeface="Times New Roman"/>
              </a:rPr>
              <a:t>ПРЕДСЕДАТЕЛЕМ </a:t>
            </a:r>
            <a:endParaRPr lang="ru-RU" b="1" dirty="0">
              <a:ea typeface="Times New Roman"/>
            </a:endParaRPr>
          </a:p>
          <a:p>
            <a:pPr algn="ctr"/>
            <a:r>
              <a:rPr lang="ru-RU" b="1" dirty="0">
                <a:ea typeface="Times New Roman"/>
              </a:rPr>
              <a:t>территориальной, </a:t>
            </a:r>
            <a:r>
              <a:rPr lang="ru-RU" b="1" dirty="0" smtClean="0">
                <a:ea typeface="Times New Roman"/>
              </a:rPr>
              <a:t>окружной, участковой</a:t>
            </a:r>
          </a:p>
          <a:p>
            <a:pPr algn="ctr"/>
            <a:r>
              <a:rPr lang="ru-RU" b="1" dirty="0" smtClean="0">
                <a:ea typeface="Times New Roman"/>
              </a:rPr>
              <a:t> </a:t>
            </a:r>
            <a:r>
              <a:rPr lang="ru-RU" b="1" dirty="0">
                <a:ea typeface="Times New Roman"/>
              </a:rPr>
              <a:t>комиссии не может быть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15616" y="5013176"/>
            <a:ext cx="7344000" cy="163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>
                <a:solidFill>
                  <a:prstClr val="black"/>
                </a:solidFill>
                <a:ea typeface="Times New Roman"/>
              </a:rPr>
              <a:t>лицо, находящееся  в непосредственном подчинении </a:t>
            </a:r>
            <a:br>
              <a:rPr lang="ru-RU" b="1" dirty="0">
                <a:solidFill>
                  <a:prstClr val="black"/>
                </a:solidFill>
                <a:ea typeface="Times New Roman"/>
              </a:rPr>
            </a:br>
            <a:r>
              <a:rPr lang="ru-RU" b="1" dirty="0">
                <a:solidFill>
                  <a:prstClr val="black"/>
                </a:solidFill>
                <a:ea typeface="Times New Roman"/>
              </a:rPr>
              <a:t>у кандидата в депутаты</a:t>
            </a:r>
            <a:r>
              <a:rPr lang="ru-RU" sz="2000" dirty="0">
                <a:solidFill>
                  <a:prstClr val="black"/>
                </a:solidFill>
                <a:ea typeface="Times New Roman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ea typeface="Times New Roman"/>
              </a:rPr>
              <a:t>по месту работы, службы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7151" y="1793672"/>
            <a:ext cx="573074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25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0" y="692665"/>
            <a:ext cx="9108000" cy="1044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ln w="10541" cmpd="sng">
                  <a:solidFill>
                    <a:srgbClr val="6076B4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6076B4">
                        <a:tint val="40000"/>
                        <a:satMod val="250000"/>
                      </a:srgbClr>
                    </a:gs>
                    <a:gs pos="9000">
                      <a:srgbClr val="6076B4">
                        <a:tint val="52000"/>
                        <a:satMod val="300000"/>
                      </a:srgbClr>
                    </a:gs>
                    <a:gs pos="50000">
                      <a:srgbClr val="6076B4">
                        <a:shade val="20000"/>
                        <a:satMod val="300000"/>
                      </a:srgbClr>
                    </a:gs>
                    <a:gs pos="79000">
                      <a:srgbClr val="6076B4">
                        <a:tint val="52000"/>
                        <a:satMod val="300000"/>
                      </a:srgbClr>
                    </a:gs>
                    <a:gs pos="100000">
                      <a:srgbClr val="6076B4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ОСОБЕННОСТИ СТАТУСА ЧЛЕНА КОМИССИИ 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4940" y="3119331"/>
            <a:ext cx="3334932" cy="1440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a typeface="Times New Roman"/>
              </a:rPr>
              <a:t>Кандидат в депутаты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07904" y="3119331"/>
            <a:ext cx="5256585" cy="15121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a typeface="Times New Roman"/>
              </a:rPr>
              <a:t>Доверенное лицо кандидата </a:t>
            </a:r>
            <a:br>
              <a:rPr lang="ru-RU" b="1" dirty="0" smtClean="0">
                <a:ea typeface="Times New Roman"/>
              </a:rPr>
            </a:br>
            <a:r>
              <a:rPr lang="ru-RU" b="1" dirty="0" smtClean="0">
                <a:ea typeface="Times New Roman"/>
              </a:rPr>
              <a:t>в депутаты в тех комиссиях, в которых представляет интересы кандидата</a:t>
            </a:r>
            <a:endParaRPr lang="ru-RU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277688" y="1935375"/>
            <a:ext cx="7344000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a typeface="Times New Roman"/>
              </a:rPr>
              <a:t>ЧЛЕНОМ ИЗБИРАТЕЛЬНОЙ КОМИССИИ </a:t>
            </a:r>
          </a:p>
          <a:p>
            <a:pPr algn="ctr"/>
            <a:r>
              <a:rPr lang="ru-RU" b="1" dirty="0" smtClean="0">
                <a:ea typeface="Times New Roman"/>
              </a:rPr>
              <a:t>НЕ МОЖЕТ БЫТЬ </a:t>
            </a:r>
          </a:p>
          <a:p>
            <a:pPr algn="ctr"/>
            <a:r>
              <a:rPr lang="ru-RU" b="1" dirty="0" smtClean="0">
                <a:ea typeface="Times New Roman"/>
              </a:rPr>
              <a:t> 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7151" y="1827213"/>
            <a:ext cx="573074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15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Прямая со стрелкой 25"/>
          <p:cNvCxnSpPr/>
          <p:nvPr/>
        </p:nvCxnSpPr>
        <p:spPr>
          <a:xfrm flipH="1">
            <a:off x="3565152" y="5280611"/>
            <a:ext cx="726807" cy="543669"/>
          </a:xfrm>
          <a:prstGeom prst="straightConnector1">
            <a:avLst/>
          </a:prstGeom>
          <a:ln w="19050">
            <a:solidFill>
              <a:srgbClr val="8534A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Скругленный прямоугольник 1"/>
          <p:cNvSpPr/>
          <p:nvPr/>
        </p:nvSpPr>
        <p:spPr>
          <a:xfrm>
            <a:off x="462433" y="1803006"/>
            <a:ext cx="7848000" cy="828000"/>
          </a:xfrm>
          <a:prstGeom prst="roundRect">
            <a:avLst/>
          </a:prstGeom>
          <a:solidFill>
            <a:srgbClr val="B4B392">
              <a:lumMod val="20000"/>
              <a:lumOff val="80000"/>
            </a:srgbClr>
          </a:solidFill>
          <a:ln w="40000" cap="flat" cmpd="sng" algn="ctr">
            <a:solidFill>
              <a:srgbClr val="A95007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A95007"/>
                </a:solidFill>
                <a:effectLst/>
                <a:uLnTx/>
                <a:uFillTx/>
                <a:latin typeface="Trebuchet MS"/>
                <a:ea typeface="Calibri"/>
                <a:cs typeface="Times New Roman"/>
              </a:rPr>
              <a:t>Центральная комиссия Республики Беларусь по выборам 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Calibri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A95007"/>
                </a:solidFill>
                <a:effectLst/>
                <a:uLnTx/>
                <a:uFillTx/>
                <a:latin typeface="Trebuchet MS"/>
                <a:ea typeface="Calibri"/>
                <a:cs typeface="Times New Roman"/>
              </a:rPr>
              <a:t>и проведению республиканских референдумов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Calibri"/>
              <a:cs typeface="Times New Roman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259560" y="2997455"/>
            <a:ext cx="2880000" cy="719455"/>
          </a:xfrm>
          <a:prstGeom prst="roundRect">
            <a:avLst/>
          </a:prstGeom>
          <a:solidFill>
            <a:srgbClr val="E5F6FB"/>
          </a:solidFill>
          <a:ln w="40000" cap="flat" cmpd="sng" algn="ctr">
            <a:solidFill>
              <a:srgbClr val="526DB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Trebuchet MS"/>
                <a:ea typeface="Calibri"/>
                <a:cs typeface="Times New Roman"/>
              </a:rPr>
              <a:t>областные территориальные избирательные комиссии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Calibri"/>
              <a:cs typeface="Times New Roman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021891" y="3134359"/>
            <a:ext cx="2880000" cy="719455"/>
          </a:xfrm>
          <a:prstGeom prst="roundRect">
            <a:avLst/>
          </a:prstGeom>
          <a:solidFill>
            <a:srgbClr val="E5F6FB"/>
          </a:solidFill>
          <a:ln w="40000" cap="flat" cmpd="sng" algn="ctr">
            <a:solidFill>
              <a:srgbClr val="526DB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Trebuchet MS"/>
                <a:ea typeface="Calibri"/>
                <a:cs typeface="Times New Roman"/>
              </a:rPr>
              <a:t>Минская городская </a:t>
            </a:r>
            <a:r>
              <a:rPr kumimoji="0" lang="ru-RU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Trebuchet MS"/>
                <a:ea typeface="Calibri"/>
                <a:cs typeface="Times New Roman"/>
              </a:rPr>
              <a:t>территориальная избирательная </a:t>
            </a: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Trebuchet MS"/>
                <a:ea typeface="Calibri"/>
                <a:cs typeface="Times New Roman"/>
              </a:rPr>
              <a:t>комиссия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Calibri"/>
              <a:cs typeface="Times New Roman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576" y="4088727"/>
            <a:ext cx="2088000" cy="1260000"/>
          </a:xfrm>
          <a:prstGeom prst="roundRect">
            <a:avLst>
              <a:gd name="adj" fmla="val 21480"/>
            </a:avLst>
          </a:prstGeom>
          <a:solidFill>
            <a:srgbClr val="EEE3FD"/>
          </a:solidFill>
          <a:ln w="40000" cap="flat" cmpd="sng" algn="ctr">
            <a:solidFill>
              <a:srgbClr val="88439B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5F497A"/>
                </a:solidFill>
                <a:effectLst/>
                <a:uLnTx/>
                <a:uFillTx/>
                <a:latin typeface="Trebuchet MS"/>
                <a:ea typeface="Calibri"/>
                <a:cs typeface="Times New Roman"/>
              </a:rPr>
              <a:t>районные, городские </a:t>
            </a:r>
            <a:b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5F497A"/>
                </a:solidFill>
                <a:effectLst/>
                <a:uLnTx/>
                <a:uFillTx/>
                <a:latin typeface="Trebuchet MS"/>
                <a:ea typeface="Calibri"/>
                <a:cs typeface="Times New Roman"/>
              </a:rPr>
            </a:b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5F497A"/>
                </a:solidFill>
                <a:effectLst/>
                <a:uLnTx/>
                <a:uFillTx/>
                <a:latin typeface="Trebuchet MS"/>
                <a:ea typeface="Calibri"/>
                <a:cs typeface="Times New Roman"/>
              </a:rPr>
              <a:t>(в городах областного и районного подчинения), поселковые и сельские территориальные избирательные комиссии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Calibri"/>
              <a:cs typeface="Times New Roman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83528" y="4228913"/>
            <a:ext cx="1800000" cy="1079500"/>
          </a:xfrm>
          <a:prstGeom prst="roundRect">
            <a:avLst/>
          </a:prstGeom>
          <a:solidFill>
            <a:srgbClr val="EEE3FD"/>
          </a:solidFill>
          <a:ln w="40000" cap="flat" cmpd="sng" algn="ctr">
            <a:solidFill>
              <a:srgbClr val="88439B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5F497A"/>
                </a:solidFill>
                <a:effectLst/>
                <a:uLnTx/>
                <a:uFillTx/>
                <a:latin typeface="Trebuchet MS"/>
                <a:ea typeface="Calibri"/>
                <a:cs typeface="Times New Roman"/>
              </a:rPr>
              <a:t>окружные избирательные комиссии по выборам в областные Советы депутатов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Calibri"/>
              <a:cs typeface="Times New Roman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832256" y="4237170"/>
            <a:ext cx="2556000" cy="1188000"/>
          </a:xfrm>
          <a:prstGeom prst="roundRect">
            <a:avLst/>
          </a:prstGeom>
          <a:solidFill>
            <a:srgbClr val="EEE3FD"/>
          </a:solidFill>
          <a:ln w="40000" cap="flat" cmpd="sng" algn="ctr">
            <a:solidFill>
              <a:srgbClr val="88439B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5F497A"/>
                </a:solidFill>
                <a:effectLst/>
                <a:uLnTx/>
                <a:uFillTx/>
                <a:latin typeface="Trebuchet MS"/>
                <a:ea typeface="Calibri"/>
                <a:cs typeface="Times New Roman"/>
              </a:rPr>
              <a:t>территориальные избирательные комиссии, осуществляющие в районах г. Минска полномочия окружных избирательных комиссий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Calibri"/>
              <a:cs typeface="Times New Roman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76235" y="5845491"/>
            <a:ext cx="3960000" cy="684000"/>
          </a:xfrm>
          <a:prstGeom prst="roundRect">
            <a:avLst>
              <a:gd name="adj" fmla="val 9028"/>
            </a:avLst>
          </a:prstGeom>
          <a:solidFill>
            <a:srgbClr val="D0FAC6"/>
          </a:solidFill>
          <a:ln w="40000" cap="flat" cmpd="sng" algn="ctr">
            <a:solidFill>
              <a:srgbClr val="008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rebuchet MS"/>
                <a:ea typeface="Calibri"/>
                <a:cs typeface="Times New Roman"/>
              </a:rPr>
              <a:t>участковые избирательные комиссии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Calibri"/>
              <a:cs typeface="Times New Roman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5853833"/>
            <a:ext cx="3960000" cy="684000"/>
          </a:xfrm>
          <a:prstGeom prst="roundRect">
            <a:avLst/>
          </a:prstGeom>
          <a:solidFill>
            <a:srgbClr val="D0FAC6"/>
          </a:solidFill>
          <a:ln w="40000" cap="flat" cmpd="sng" algn="ctr">
            <a:solidFill>
              <a:srgbClr val="008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rebuchet MS"/>
                <a:ea typeface="Calibri"/>
                <a:cs typeface="Times New Roman"/>
              </a:rPr>
              <a:t>участковые избирательные комиссии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6"/>
            <a:ext cx="9010650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Прямая со стрелкой 10"/>
          <p:cNvCxnSpPr/>
          <p:nvPr/>
        </p:nvCxnSpPr>
        <p:spPr>
          <a:xfrm>
            <a:off x="2046219" y="2638030"/>
            <a:ext cx="0" cy="324683"/>
          </a:xfrm>
          <a:prstGeom prst="straightConnector1">
            <a:avLst/>
          </a:prstGeom>
          <a:ln w="28575">
            <a:solidFill>
              <a:srgbClr val="AE5C4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7391547" y="2638030"/>
            <a:ext cx="0" cy="465451"/>
          </a:xfrm>
          <a:prstGeom prst="straightConnector1">
            <a:avLst/>
          </a:prstGeom>
          <a:ln w="28575">
            <a:solidFill>
              <a:srgbClr val="AE5C4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2"/>
          </p:cNvCxnSpPr>
          <p:nvPr/>
        </p:nvCxnSpPr>
        <p:spPr>
          <a:xfrm>
            <a:off x="2699560" y="3716910"/>
            <a:ext cx="1439792" cy="512003"/>
          </a:xfrm>
          <a:prstGeom prst="straightConnector1">
            <a:avLst/>
          </a:prstGeom>
          <a:ln w="190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3" idx="2"/>
            <a:endCxn id="5" idx="0"/>
          </p:cNvCxnSpPr>
          <p:nvPr/>
        </p:nvCxnSpPr>
        <p:spPr>
          <a:xfrm flipH="1">
            <a:off x="1799576" y="3716910"/>
            <a:ext cx="899984" cy="37181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283528" y="2668908"/>
            <a:ext cx="7710" cy="1578999"/>
          </a:xfrm>
          <a:prstGeom prst="straightConnector1">
            <a:avLst/>
          </a:prstGeom>
          <a:ln w="28575">
            <a:solidFill>
              <a:srgbClr val="AE5C4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122868" y="2631006"/>
            <a:ext cx="0" cy="1457721"/>
          </a:xfrm>
          <a:prstGeom prst="straightConnector1">
            <a:avLst/>
          </a:prstGeom>
          <a:ln w="28575">
            <a:solidFill>
              <a:srgbClr val="AE5C4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1416113" y="5359776"/>
            <a:ext cx="6042" cy="464504"/>
          </a:xfrm>
          <a:prstGeom prst="straightConnector1">
            <a:avLst/>
          </a:prstGeom>
          <a:ln w="19050">
            <a:solidFill>
              <a:srgbClr val="8534A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2725539" y="3727157"/>
            <a:ext cx="550317" cy="2118334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Прямая со стрелкой 1023"/>
          <p:cNvCxnSpPr/>
          <p:nvPr/>
        </p:nvCxnSpPr>
        <p:spPr>
          <a:xfrm>
            <a:off x="7391547" y="3853814"/>
            <a:ext cx="0" cy="328098"/>
          </a:xfrm>
          <a:prstGeom prst="straightConnector1">
            <a:avLst/>
          </a:prstGeom>
          <a:ln w="190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Прямая со стрелкой 1026"/>
          <p:cNvCxnSpPr>
            <a:endCxn id="8" idx="0"/>
          </p:cNvCxnSpPr>
          <p:nvPr/>
        </p:nvCxnSpPr>
        <p:spPr>
          <a:xfrm>
            <a:off x="7056235" y="5457025"/>
            <a:ext cx="0" cy="388466"/>
          </a:xfrm>
          <a:prstGeom prst="straightConnector1">
            <a:avLst/>
          </a:prstGeom>
          <a:ln w="19050">
            <a:solidFill>
              <a:srgbClr val="8534A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Прямая со стрелкой 1028"/>
          <p:cNvCxnSpPr/>
          <p:nvPr/>
        </p:nvCxnSpPr>
        <p:spPr>
          <a:xfrm>
            <a:off x="8532440" y="3872403"/>
            <a:ext cx="0" cy="1991677"/>
          </a:xfrm>
          <a:prstGeom prst="straightConnector1">
            <a:avLst/>
          </a:prstGeom>
          <a:ln w="190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Прямая со стрелкой 1032"/>
          <p:cNvCxnSpPr/>
          <p:nvPr/>
        </p:nvCxnSpPr>
        <p:spPr>
          <a:xfrm>
            <a:off x="5580112" y="2631561"/>
            <a:ext cx="0" cy="3155372"/>
          </a:xfrm>
          <a:prstGeom prst="straightConnector1">
            <a:avLst/>
          </a:prstGeom>
          <a:ln w="28575">
            <a:solidFill>
              <a:srgbClr val="AE5C4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3" name="Прямая со стрелкой 1062"/>
          <p:cNvCxnSpPr/>
          <p:nvPr/>
        </p:nvCxnSpPr>
        <p:spPr>
          <a:xfrm flipH="1">
            <a:off x="579393" y="2638030"/>
            <a:ext cx="0" cy="3207461"/>
          </a:xfrm>
          <a:prstGeom prst="straightConnector1">
            <a:avLst/>
          </a:prstGeom>
          <a:ln w="28575">
            <a:solidFill>
              <a:srgbClr val="AE5C4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6" name="Прямая со стрелкой 1075"/>
          <p:cNvCxnSpPr/>
          <p:nvPr/>
        </p:nvCxnSpPr>
        <p:spPr>
          <a:xfrm>
            <a:off x="5940152" y="2619999"/>
            <a:ext cx="0" cy="1621761"/>
          </a:xfrm>
          <a:prstGeom prst="straightConnector1">
            <a:avLst/>
          </a:prstGeom>
          <a:ln w="28575">
            <a:solidFill>
              <a:srgbClr val="AD6F4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62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584106629"/>
              </p:ext>
            </p:extLst>
          </p:nvPr>
        </p:nvGraphicFramePr>
        <p:xfrm>
          <a:off x="179512" y="836712"/>
          <a:ext cx="8712000" cy="576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 flipH="1">
            <a:off x="1835696" y="1735654"/>
            <a:ext cx="2736304" cy="8292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4569052" y="1735654"/>
            <a:ext cx="2948" cy="21962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572000" y="1735654"/>
            <a:ext cx="2952328" cy="10942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686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1804" y="667590"/>
            <a:ext cx="88920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РЕСПУБЛИКАНСКИЕ 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ГОСУДАРСТВЕННО-ОБЩЕСТВЕННЫЕ ОБЪЕДИНЕНИЯ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129294084"/>
              </p:ext>
            </p:extLst>
          </p:nvPr>
        </p:nvGraphicFramePr>
        <p:xfrm>
          <a:off x="269504" y="1700808"/>
          <a:ext cx="8568000" cy="48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AutoShape 2" descr="http://www.dosaaf.gov.by/img/8/kratkaja%20istorija%20dosaaf1_0x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29907" y="5508182"/>
            <a:ext cx="4383977" cy="9207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Президентский спортивный клуб</a:t>
            </a:r>
            <a:endParaRPr lang="ru-RU" sz="1600" dirty="0"/>
          </a:p>
        </p:txBody>
      </p:sp>
      <p:pic>
        <p:nvPicPr>
          <p:cNvPr id="6" name="Picture 2" descr="https://im1-tub-by.yandex.net/i?id=cd83ec4fcc6d77dd460afdc117105919&amp;n=33&amp;h=215&amp;w=16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907" y="5343571"/>
            <a:ext cx="468000" cy="62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828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27055" y="4365104"/>
            <a:ext cx="8784000" cy="2340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109728" indent="0">
              <a:buNone/>
            </a:pPr>
            <a:endParaRPr lang="ru-RU" sz="2600" dirty="0" smtClean="0"/>
          </a:p>
          <a:p>
            <a:pPr marL="0" indent="360000" algn="ctr">
              <a:spcBef>
                <a:spcPts val="0"/>
              </a:spcBef>
              <a:buNone/>
            </a:pPr>
            <a:r>
              <a:rPr lang="ru-RU" dirty="0" smtClean="0"/>
              <a:t>При </a:t>
            </a:r>
            <a:r>
              <a:rPr lang="ru-RU" dirty="0"/>
              <a:t>выдвижении представителей в состав </a:t>
            </a:r>
            <a:r>
              <a:rPr lang="ru-RU" dirty="0" smtClean="0"/>
              <a:t>комиссий </a:t>
            </a:r>
            <a:br>
              <a:rPr lang="ru-RU" dirty="0" smtClean="0"/>
            </a:br>
            <a:r>
              <a:rPr lang="ru-RU" dirty="0" smtClean="0"/>
              <a:t>от </a:t>
            </a:r>
            <a:r>
              <a:rPr lang="ru-RU" dirty="0"/>
              <a:t>коллективов структурных подразделений организации выдвижение представителей от всего трудового коллектива организации </a:t>
            </a:r>
            <a:r>
              <a:rPr lang="ru-RU" dirty="0">
                <a:solidFill>
                  <a:srgbClr val="FF0000"/>
                </a:solidFill>
              </a:rPr>
              <a:t>не </a:t>
            </a:r>
            <a:r>
              <a:rPr lang="ru-RU" dirty="0" smtClean="0">
                <a:solidFill>
                  <a:srgbClr val="FF0000"/>
                </a:solidFill>
              </a:rPr>
              <a:t>проводится</a:t>
            </a:r>
            <a:endParaRPr lang="ru-RU" dirty="0">
              <a:solidFill>
                <a:srgbClr val="FF0000"/>
              </a:solidFill>
            </a:endParaRPr>
          </a:p>
          <a:p>
            <a:pPr algn="ctr"/>
            <a:endParaRPr lang="ru-RU" sz="1500" dirty="0"/>
          </a:p>
          <a:p>
            <a:pPr algn="ctr"/>
            <a:endParaRPr lang="ru-RU" sz="16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-18259" y="836712"/>
            <a:ext cx="9000000" cy="1296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ОСОБЕННОСТИ ПРИ  ВЫДВИЖЕНИИ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ПРЕДСТАВИТЕЛЕЙ В СОСТАВ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ИЗБИРАТЕЛЬНЫХ КОМИССИЙ</a:t>
            </a:r>
            <a:endParaRPr lang="ru-RU" sz="2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1741" y="2327176"/>
            <a:ext cx="8784000" cy="1800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indent="360000" algn="ctr"/>
            <a:r>
              <a:rPr lang="ru-RU" sz="2000" dirty="0"/>
              <a:t>Политические партии, другие общественные </a:t>
            </a:r>
            <a:r>
              <a:rPr lang="ru-RU" sz="2000" dirty="0" smtClean="0"/>
              <a:t>объединения, </a:t>
            </a:r>
            <a:br>
              <a:rPr lang="ru-RU" sz="2000" dirty="0" smtClean="0"/>
            </a:br>
            <a:r>
              <a:rPr lang="ru-RU" sz="2000" dirty="0" smtClean="0"/>
              <a:t>трудовые </a:t>
            </a:r>
            <a:r>
              <a:rPr lang="ru-RU" sz="2000" dirty="0"/>
              <a:t>коллективы </a:t>
            </a:r>
            <a:r>
              <a:rPr lang="ru-RU" sz="2000" dirty="0" smtClean="0"/>
              <a:t>организаций или коллективы их структурных подразделений выдвигают </a:t>
            </a:r>
            <a:r>
              <a:rPr lang="ru-RU" sz="2000" dirty="0"/>
              <a:t>представителей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rgbClr val="FF0000"/>
                </a:solidFill>
              </a:rPr>
              <a:t>из </a:t>
            </a:r>
            <a:r>
              <a:rPr lang="ru-RU" sz="2000" dirty="0">
                <a:solidFill>
                  <a:srgbClr val="FF0000"/>
                </a:solidFill>
              </a:rPr>
              <a:t>числа своих </a:t>
            </a:r>
            <a:r>
              <a:rPr lang="ru-RU" sz="2000" dirty="0" smtClean="0">
                <a:solidFill>
                  <a:srgbClr val="FF0000"/>
                </a:solidFill>
              </a:rPr>
              <a:t>членов</a:t>
            </a:r>
            <a:endParaRPr lang="ru-RU" sz="2000" dirty="0">
              <a:solidFill>
                <a:srgbClr val="FF0000"/>
              </a:solidFill>
            </a:endParaRPr>
          </a:p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6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46" y="1124712"/>
            <a:ext cx="182741" cy="72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288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9741" y="821796"/>
            <a:ext cx="9000000" cy="1296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СОСТАВ  ИЗБИРАТЕЛЬНЫХ КОМИССИЙ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 МОГУТ ВХОДИТЬ</a:t>
            </a:r>
            <a:endParaRPr lang="ru-RU" sz="2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5576" y="2276872"/>
            <a:ext cx="2880000" cy="1260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СУДЬИ</a:t>
            </a:r>
          </a:p>
          <a:p>
            <a:pPr algn="ctr"/>
            <a:endParaRPr lang="ru-RU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6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46" y="1124712"/>
            <a:ext cx="182741" cy="72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521816" y="3789040"/>
            <a:ext cx="7740000" cy="1260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360000" algn="ctr"/>
            <a:r>
              <a:rPr lang="ru-RU" sz="2000" dirty="0" smtClean="0"/>
              <a:t>РУКОВОДИТЕЛИ  МЕСТНЫХ  ИСПОЛНИТЕЛЬНЫХ  </a:t>
            </a:r>
            <a:br>
              <a:rPr lang="ru-RU" sz="2000" dirty="0" smtClean="0"/>
            </a:br>
            <a:r>
              <a:rPr lang="ru-RU" sz="2000" dirty="0" smtClean="0"/>
              <a:t>И РАСПОРЯДИТЕЛЬНЫХ ОРГАНОВ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4008" y="2276872"/>
            <a:ext cx="2880000" cy="1260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ПРОКУРОРЫ</a:t>
            </a:r>
          </a:p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52008" y="5371569"/>
            <a:ext cx="6984000" cy="1440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КАНДИДАТЫ В ДЕПУТАТЫ, ДОВЕРЕННЫЕ ЛИЦА 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sz="1600" dirty="0" smtClean="0"/>
              <a:t>(</a:t>
            </a:r>
            <a:r>
              <a:rPr lang="ru-RU" sz="1400" dirty="0" smtClean="0"/>
              <a:t>ДОВЕРЕННЫЕ  ЛИЦА НЕ  </a:t>
            </a:r>
            <a:r>
              <a:rPr lang="ru-RU" sz="1400" dirty="0" smtClean="0"/>
              <a:t>МОГУТ БЫТЬ  В  СОСТАВЕ  КОМИССИИ, </a:t>
            </a:r>
          </a:p>
          <a:p>
            <a:pPr algn="ctr"/>
            <a:r>
              <a:rPr lang="ru-RU" sz="1400" dirty="0" smtClean="0"/>
              <a:t>В  КОТОРОЙ  ПРЕДСТАВЛЯЮТ  КАНДИДАТА  В  ДЕПУТАТЫ</a:t>
            </a:r>
            <a:r>
              <a:rPr lang="ru-RU" sz="1600" dirty="0" smtClean="0"/>
              <a:t>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8138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999" y="692696"/>
            <a:ext cx="8640000" cy="9144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860000"/>
                </a:solidFill>
              </a:rPr>
              <a:t>ОБЛАСТНЫЕ  ТЕРРИТОРИАЛЬНЫЕ  ИЗБИРАТЕЛЬНЫЕ  КОМИССИИ</a:t>
            </a:r>
            <a:endParaRPr lang="ru-RU" dirty="0">
              <a:solidFill>
                <a:srgbClr val="86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504" y="3607956"/>
            <a:ext cx="2916000" cy="2412000"/>
          </a:xfrm>
          <a:prstGeom prst="round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kern="1200" dirty="0" smtClean="0"/>
              <a:t>Руководящие органы областных организационных структур политических партий, других общественных объединений </a:t>
            </a:r>
            <a:endParaRPr lang="ru-RU" sz="1800" kern="12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03848" y="3474687"/>
            <a:ext cx="3312000" cy="2592000"/>
          </a:xfrm>
          <a:prstGeom prst="round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just" defTabSz="800100">
              <a:lnSpc>
                <a:spcPct val="90000"/>
              </a:lnSpc>
              <a:spcBef>
                <a:spcPts val="600"/>
              </a:spcBef>
              <a:spcAft>
                <a:spcPct val="35000"/>
              </a:spcAft>
            </a:pPr>
            <a:endParaRPr lang="ru-RU" sz="1800" kern="1200" dirty="0" smtClean="0"/>
          </a:p>
          <a:p>
            <a:pPr lvl="0" algn="ctr" defTabSz="800100">
              <a:lnSpc>
                <a:spcPct val="90000"/>
              </a:lnSpc>
              <a:spcBef>
                <a:spcPts val="600"/>
              </a:spcBef>
              <a:spcAft>
                <a:spcPct val="35000"/>
              </a:spcAft>
            </a:pPr>
            <a:r>
              <a:rPr lang="ru-RU" sz="1800" kern="1200" dirty="0" smtClean="0"/>
              <a:t>Трудовые коллективы организаций или коллективы их структурных подразделений, насчитывающих не менее 10 работающих и расположенных на территории области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800" kern="1200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6606256" y="4013862"/>
            <a:ext cx="2448000" cy="1799998"/>
            <a:chOff x="3760683" y="846471"/>
            <a:chExt cx="2448000" cy="1799998"/>
          </a:xfrm>
          <a:scene3d>
            <a:camera prst="orthographicFront"/>
            <a:lightRig rig="flat" dir="t"/>
          </a:scene3d>
        </p:grpSpPr>
        <p:sp>
          <p:nvSpPr>
            <p:cNvPr id="13" name="Прямоугольник 12"/>
            <p:cNvSpPr/>
            <p:nvPr/>
          </p:nvSpPr>
          <p:spPr>
            <a:xfrm>
              <a:off x="3760683" y="846471"/>
              <a:ext cx="2268000" cy="179999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14" name="Прямоугольник 13"/>
            <p:cNvSpPr/>
            <p:nvPr/>
          </p:nvSpPr>
          <p:spPr>
            <a:xfrm>
              <a:off x="3760683" y="846471"/>
              <a:ext cx="2448000" cy="179999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kern="1200" dirty="0" smtClean="0"/>
                <a:t>Избиратели </a:t>
              </a:r>
              <a:br>
                <a:rPr lang="ru-RU" sz="1800" kern="1200" dirty="0" smtClean="0"/>
              </a:br>
              <a:r>
                <a:rPr lang="ru-RU" sz="1800" kern="1200" dirty="0" smtClean="0"/>
                <a:t>в количестве не менее 10 человек, проживающие на территории области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/>
                <a:t> </a:t>
              </a:r>
              <a:endParaRPr lang="ru-RU" sz="2000" kern="1200" dirty="0"/>
            </a:p>
          </p:txBody>
        </p:sp>
      </p:grpSp>
      <p:sp>
        <p:nvSpPr>
          <p:cNvPr id="18" name="Скругленный прямоугольник 17"/>
          <p:cNvSpPr/>
          <p:nvPr/>
        </p:nvSpPr>
        <p:spPr>
          <a:xfrm>
            <a:off x="611560" y="1742805"/>
            <a:ext cx="7596000" cy="648000"/>
          </a:xfrm>
          <a:prstGeom prst="roundRect">
            <a:avLst/>
          </a:prstGeom>
          <a:ln>
            <a:solidFill>
              <a:srgbClr val="86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ПРЕДСТАВИТЕЛЕЙ В СОСТАВ КОМИССИИ ВПРАВЕ ВЫДВИГАТЬ</a:t>
            </a:r>
            <a:endParaRPr lang="ru-RU" dirty="0"/>
          </a:p>
        </p:txBody>
      </p:sp>
      <p:cxnSp>
        <p:nvCxnSpPr>
          <p:cNvPr id="19" name="Прямая со стрелкой 18"/>
          <p:cNvCxnSpPr>
            <a:stCxn id="18" idx="2"/>
          </p:cNvCxnSpPr>
          <p:nvPr/>
        </p:nvCxnSpPr>
        <p:spPr>
          <a:xfrm flipH="1">
            <a:off x="1247452" y="2390805"/>
            <a:ext cx="3162108" cy="11738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8" idx="2"/>
          </p:cNvCxnSpPr>
          <p:nvPr/>
        </p:nvCxnSpPr>
        <p:spPr>
          <a:xfrm>
            <a:off x="4409560" y="2390805"/>
            <a:ext cx="0" cy="109221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409558" y="2390805"/>
            <a:ext cx="3618826" cy="16230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71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963569" y="692696"/>
            <a:ext cx="7524000" cy="720000"/>
          </a:xfrm>
          <a:prstGeom prst="roundRect">
            <a:avLst/>
          </a:prstGeom>
          <a:ln>
            <a:solidFill>
              <a:srgbClr val="86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860000"/>
                </a:solidFill>
              </a:rPr>
              <a:t>МИНСКАЯ  ГОРОДСКАЯ  ИЗБИРАТЕЛЬНАЯ  КОМИССИЯ</a:t>
            </a:r>
            <a:endParaRPr lang="ru-RU" sz="2000" dirty="0">
              <a:solidFill>
                <a:srgbClr val="86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3814" y="2852936"/>
            <a:ext cx="2880000" cy="306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8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860000"/>
                </a:solidFill>
              </a:rPr>
              <a:t>Руководящие органы </a:t>
            </a:r>
            <a:r>
              <a:rPr lang="ru-RU" dirty="0" smtClean="0">
                <a:solidFill>
                  <a:srgbClr val="860000"/>
                </a:solidFill>
              </a:rPr>
              <a:t>Минских городских </a:t>
            </a:r>
            <a:r>
              <a:rPr lang="ru-RU" dirty="0">
                <a:solidFill>
                  <a:srgbClr val="860000"/>
                </a:solidFill>
              </a:rPr>
              <a:t>организационных структур политических партий, других общественных объединений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85569" y="2996952"/>
            <a:ext cx="2880000" cy="306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8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860000"/>
                </a:solidFill>
              </a:rPr>
              <a:t>Трудовые коллективы </a:t>
            </a:r>
            <a:r>
              <a:rPr lang="ru-RU" dirty="0" smtClean="0">
                <a:solidFill>
                  <a:srgbClr val="860000"/>
                </a:solidFill>
              </a:rPr>
              <a:t>организаций или </a:t>
            </a:r>
            <a:r>
              <a:rPr lang="ru-RU" dirty="0">
                <a:solidFill>
                  <a:srgbClr val="860000"/>
                </a:solidFill>
              </a:rPr>
              <a:t>коллективы их структурных подразделений,</a:t>
            </a:r>
          </a:p>
          <a:p>
            <a:pPr lvl="0" algn="ctr"/>
            <a:r>
              <a:rPr lang="ru-RU" dirty="0" smtClean="0">
                <a:solidFill>
                  <a:srgbClr val="860000"/>
                </a:solidFill>
              </a:rPr>
              <a:t>насчитывающих </a:t>
            </a:r>
            <a:r>
              <a:rPr lang="ru-RU" dirty="0">
                <a:solidFill>
                  <a:srgbClr val="860000"/>
                </a:solidFill>
              </a:rPr>
              <a:t>не менее 10 работающих и </a:t>
            </a:r>
            <a:r>
              <a:rPr lang="ru-RU" dirty="0" smtClean="0">
                <a:solidFill>
                  <a:srgbClr val="860000"/>
                </a:solidFill>
              </a:rPr>
              <a:t>расположенных </a:t>
            </a:r>
            <a:r>
              <a:rPr lang="ru-RU" dirty="0">
                <a:solidFill>
                  <a:srgbClr val="860000"/>
                </a:solidFill>
              </a:rPr>
              <a:t>на территории </a:t>
            </a:r>
            <a:r>
              <a:rPr lang="ru-RU" dirty="0" smtClean="0">
                <a:solidFill>
                  <a:srgbClr val="860000"/>
                </a:solidFill>
              </a:rPr>
              <a:t>г.Минска</a:t>
            </a:r>
            <a:endParaRPr lang="ru-RU" dirty="0">
              <a:solidFill>
                <a:srgbClr val="86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44208" y="2958865"/>
            <a:ext cx="2556000" cy="306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8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860000"/>
                </a:solidFill>
              </a:rPr>
              <a:t>Избиратели </a:t>
            </a:r>
            <a:r>
              <a:rPr lang="ru-RU" dirty="0" smtClean="0">
                <a:solidFill>
                  <a:srgbClr val="860000"/>
                </a:solidFill>
              </a:rPr>
              <a:t/>
            </a:r>
            <a:br>
              <a:rPr lang="ru-RU" dirty="0" smtClean="0">
                <a:solidFill>
                  <a:srgbClr val="860000"/>
                </a:solidFill>
              </a:rPr>
            </a:br>
            <a:r>
              <a:rPr lang="ru-RU" dirty="0" smtClean="0">
                <a:solidFill>
                  <a:srgbClr val="860000"/>
                </a:solidFill>
              </a:rPr>
              <a:t>в </a:t>
            </a:r>
            <a:r>
              <a:rPr lang="ru-RU" dirty="0">
                <a:solidFill>
                  <a:srgbClr val="860000"/>
                </a:solidFill>
              </a:rPr>
              <a:t>количестве не менее 10 человек, проживающие на территории </a:t>
            </a:r>
            <a:r>
              <a:rPr lang="ru-RU" dirty="0" smtClean="0">
                <a:solidFill>
                  <a:srgbClr val="860000"/>
                </a:solidFill>
              </a:rPr>
              <a:t>г.Минска</a:t>
            </a:r>
            <a:endParaRPr lang="ru-RU" dirty="0">
              <a:solidFill>
                <a:srgbClr val="86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89624" y="1556792"/>
            <a:ext cx="7596000" cy="648000"/>
          </a:xfrm>
          <a:prstGeom prst="roundRect">
            <a:avLst/>
          </a:prstGeom>
          <a:ln>
            <a:solidFill>
              <a:srgbClr val="86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ПРЕДСТАВИТЕЛЕЙ В СОСТАВ КОМИССИИ ВПРАВЕ ВЫДВИГАТЬ</a:t>
            </a:r>
            <a:endParaRPr lang="ru-RU" dirty="0"/>
          </a:p>
        </p:txBody>
      </p:sp>
      <p:cxnSp>
        <p:nvCxnSpPr>
          <p:cNvPr id="12" name="Прямая со стрелкой 11"/>
          <p:cNvCxnSpPr>
            <a:stCxn id="9" idx="2"/>
            <a:endCxn id="4" idx="0"/>
          </p:cNvCxnSpPr>
          <p:nvPr/>
        </p:nvCxnSpPr>
        <p:spPr>
          <a:xfrm flipH="1">
            <a:off x="1583814" y="2204792"/>
            <a:ext cx="3203810" cy="648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9" idx="2"/>
          </p:cNvCxnSpPr>
          <p:nvPr/>
        </p:nvCxnSpPr>
        <p:spPr>
          <a:xfrm>
            <a:off x="4787624" y="2204792"/>
            <a:ext cx="0" cy="792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9" idx="2"/>
          </p:cNvCxnSpPr>
          <p:nvPr/>
        </p:nvCxnSpPr>
        <p:spPr>
          <a:xfrm>
            <a:off x="4787624" y="2204792"/>
            <a:ext cx="3006592" cy="648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049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08146802"/>
              </p:ext>
            </p:extLst>
          </p:nvPr>
        </p:nvGraphicFramePr>
        <p:xfrm>
          <a:off x="323528" y="836712"/>
          <a:ext cx="8676000" cy="576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027958" y="2107963"/>
            <a:ext cx="7596000" cy="504000"/>
          </a:xfrm>
          <a:prstGeom prst="roundRect">
            <a:avLst/>
          </a:prstGeom>
          <a:ln>
            <a:solidFill>
              <a:srgbClr val="86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ПРЕДСТАВИТЕЛЕЙ В СОСТАВ КОМИССИИ ВПРАВЕ ВЫДВИГАТЬ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849509" y="2614918"/>
            <a:ext cx="2990262" cy="5775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825958" y="2614918"/>
            <a:ext cx="0" cy="6326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2"/>
          </p:cNvCxnSpPr>
          <p:nvPr/>
        </p:nvCxnSpPr>
        <p:spPr>
          <a:xfrm>
            <a:off x="4825958" y="2611963"/>
            <a:ext cx="2664471" cy="6194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11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5352E45-4D38-4D2F-88D6-7BD07885E1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graphicEl>
                                              <a:dgm id="{75352E45-4D38-4D2F-88D6-7BD07885E1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75352E45-4D38-4D2F-88D6-7BD07885E1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graphicEl>
                                              <a:dgm id="{75352E45-4D38-4D2F-88D6-7BD07885E1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836C09-CA32-4117-A978-A71036F6DE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graphicEl>
                                              <a:dgm id="{AE836C09-CA32-4117-A978-A71036F6DE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AE836C09-CA32-4117-A978-A71036F6DE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AE836C09-CA32-4117-A978-A71036F6DE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3297F1-7F6B-4078-9E17-17447EF87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graphicEl>
                                              <a:dgm id="{9F3297F1-7F6B-4078-9E17-17447EF87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9F3297F1-7F6B-4078-9E17-17447EF87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graphicEl>
                                              <a:dgm id="{9F3297F1-7F6B-4078-9E17-17447EF874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034B50-85EA-49A0-82A3-1F2771317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7C034B50-85EA-49A0-82A3-1F2771317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graphicEl>
                                              <a:dgm id="{7C034B50-85EA-49A0-82A3-1F2771317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graphicEl>
                                              <a:dgm id="{7C034B50-85EA-49A0-82A3-1F2771317A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D1DD4B-FCA5-421E-B5A7-A4D109B65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graphicEl>
                                              <a:dgm id="{4DD1DD4B-FCA5-421E-B5A7-A4D109B65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graphicEl>
                                              <a:dgm id="{4DD1DD4B-FCA5-421E-B5A7-A4D109B65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graphicEl>
                                              <a:dgm id="{4DD1DD4B-FCA5-421E-B5A7-A4D109B651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1">
      <a:dk1>
        <a:sysClr val="windowText" lastClr="000000"/>
      </a:dk1>
      <a:lt1>
        <a:sysClr val="window" lastClr="FFFFFF"/>
      </a:lt1>
      <a:dk2>
        <a:srgbClr val="9FB9E1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3023</TotalTime>
  <Words>857</Words>
  <Application>Microsoft Office PowerPoint</Application>
  <PresentationFormat>Экран (4:3)</PresentationFormat>
  <Paragraphs>159</Paragraphs>
  <Slides>19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Городская</vt:lpstr>
      <vt:lpstr>ФОРМИРОВАНИЕ ИЗБИРАТЕЛЬНЫХ КОМИССИЙ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СРОКИ  ОБРАЗОВАНИЯ  ИЗБИРАТЕЛЬНЫХ  КОМИССИЙ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ИЗБИРАТЕЛЬНЫХ КОМИССИЙ</dc:title>
  <dc:creator>CIK-User</dc:creator>
  <cp:lastModifiedBy>CIK-User</cp:lastModifiedBy>
  <cp:revision>116</cp:revision>
  <cp:lastPrinted>2017-09-28T11:41:32Z</cp:lastPrinted>
  <dcterms:created xsi:type="dcterms:W3CDTF">2013-10-07T13:44:17Z</dcterms:created>
  <dcterms:modified xsi:type="dcterms:W3CDTF">2017-11-17T06:04:34Z</dcterms:modified>
</cp:coreProperties>
</file>